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 id="2147483672" r:id="rId4"/>
  </p:sldMasterIdLst>
  <p:notesMasterIdLst>
    <p:notesMasterId r:id="rId6"/>
  </p:notesMasterIdLst>
  <p:sldIdLst>
    <p:sldId id="256" r:id="rId5"/>
    <p:sldId id="274" r:id="rId7"/>
    <p:sldId id="269" r:id="rId8"/>
    <p:sldId id="270" r:id="rId9"/>
    <p:sldId id="271" r:id="rId10"/>
    <p:sldId id="275" r:id="rId11"/>
    <p:sldId id="258" r:id="rId12"/>
    <p:sldId id="259" r:id="rId13"/>
    <p:sldId id="260" r:id="rId14"/>
    <p:sldId id="261" r:id="rId15"/>
    <p:sldId id="262" r:id="rId16"/>
    <p:sldId id="263" r:id="rId17"/>
    <p:sldId id="264" r:id="rId18"/>
    <p:sldId id="265" r:id="rId19"/>
    <p:sldId id="266" r:id="rId20"/>
    <p:sldId id="279" r:id="rId21"/>
    <p:sldId id="280" r:id="rId22"/>
    <p:sldId id="281" r:id="rId23"/>
    <p:sldId id="276" r:id="rId24"/>
    <p:sldId id="278" r:id="rId25"/>
    <p:sldId id="277" r:id="rId26"/>
    <p:sldId id="272" r:id="rId27"/>
    <p:sldId id="273" r:id="rId28"/>
  </p:sldIdLst>
  <p:sldSz cx="9144000" cy="5143500" type="screen16x9"/>
  <p:notesSz cx="6858000" cy="9144000"/>
  <p:embeddedFontLst>
    <p:embeddedFont>
      <p:font typeface="Century Gothic" panose="020B0502020202020204" pitchFamily="34" charset="0"/>
      <p:regular r:id="rId32"/>
      <p:bold r:id="rId33"/>
      <p:italic r:id="rId34"/>
      <p:boldItalic r:id="rId35"/>
    </p:embeddedFont>
    <p:embeddedFont>
      <p:font typeface="Fira Sans Condensed" panose="020B0604020202020204" charset="0"/>
      <p:regular r:id="rId36"/>
      <p:bold r:id="rId37"/>
      <p:italic r:id="rId38"/>
      <p:boldItalic r:id="rId39"/>
    </p:embeddedFont>
    <p:embeddedFont>
      <p:font typeface="Fira Sans Condensed Light" panose="020B0604020202020204" charset="0"/>
      <p:regular r:id="rId40"/>
      <p:bold r:id="rId41"/>
      <p:italic r:id="rId42"/>
      <p:boldItalic r:id="rId43"/>
    </p:embeddedFont>
    <p:embeddedFont>
      <p:font typeface="Meiryo" panose="020B0604030504040204" pitchFamily="34" charset="-128"/>
      <p:regular r:id="rId44"/>
      <p:bold r:id="rId45"/>
      <p:italic r:id="rId46"/>
      <p:boldItalic r:id="rId47"/>
    </p:embeddedFont>
    <p:embeddedFont>
      <p:font typeface="Nunito" panose="020B0604020202020204" charset="0"/>
      <p:regular r:id="rId48"/>
      <p:bold r:id="rId49"/>
      <p:italic r:id="rId50"/>
      <p:boldItalic r:id="rId51"/>
    </p:embeddedFont>
    <p:embeddedFont>
      <p:font typeface="Rajdhani" panose="020B0604020202020204" charset="0"/>
      <p:regular r:id="rId52"/>
      <p:bold r:id="rId53"/>
    </p:embeddedFont>
    <p:embeddedFont>
      <p:font typeface="Times" panose="02020603050405020304" pitchFamily="18" charset="0"/>
      <p:regular r:id="rId54"/>
      <p:bold r:id="rId55"/>
      <p:italic r:id="rId56"/>
      <p:boldItalic r:id="rId57"/>
    </p:embeddedFont>
    <p:embeddedFont>
      <p:font typeface="Wingdings 3" panose="05040102010807070707" pitchFamily="18" charset="2"/>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AF1D5CA-16B3-4468-9B62-8A3B44095630}" styleName="Table_0">
    <a:wholeTbl>
      <a:tcTxStyle>
        <a:schemeClr val="dk1"/>
        <a:latin typeface="Arial"/>
        <a:ea typeface="Arial"/>
        <a:cs typeface="Arial"/>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Style>
        <a:tcBdr/>
        <a:fill>
          <a:solidFill>
            <a:srgbClr val="CFD7E7"/>
          </a:solidFill>
        </a:fill>
      </a:tcStyle>
    </a:band1H>
    <a:band2H>
      <a:tcStyle>
        <a:tcBdr/>
      </a:tcStyle>
    </a:band2H>
    <a:band1V>
      <a:tcStyle>
        <a:tcBdr/>
        <a:fill>
          <a:solidFill>
            <a:srgbClr val="CFD7E7"/>
          </a:solidFill>
        </a:fill>
      </a:tcStyle>
    </a:band1V>
    <a:band2V>
      <a:tcStyle>
        <a:tcBdr/>
      </a:tcStyle>
    </a:band2V>
    <a:lastCol>
      <a:tcTxStyle b="on">
        <a:schemeClr val="lt1"/>
        <a:latin typeface="Arial"/>
        <a:ea typeface="Arial"/>
        <a:cs typeface="Arial"/>
      </a:tcTxStyle>
      <a:tcStyle>
        <a:tcBdr/>
        <a:fill>
          <a:solidFill>
            <a:schemeClr val="accent1"/>
          </a:solidFill>
        </a:fill>
      </a:tcStyle>
    </a:lastCol>
    <a:firstCol>
      <a:tcTxStyle b="on">
        <a:schemeClr val="lt1"/>
        <a:latin typeface="Arial"/>
        <a:ea typeface="Arial"/>
        <a:cs typeface="Arial"/>
      </a:tcTxStyle>
      <a:tcStyle>
        <a:tcBdr/>
        <a:fill>
          <a:solidFill>
            <a:schemeClr val="accent1"/>
          </a:solidFill>
        </a:fill>
      </a:tcStyle>
    </a:firstCol>
    <a:lastRow>
      <a:tcTxStyle b="on">
        <a:schemeClr val="lt1"/>
        <a:latin typeface="Arial"/>
        <a:ea typeface="Arial"/>
        <a:cs typeface="Arial"/>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schemeClr val="lt1"/>
        <a:latin typeface="Arial"/>
        <a:ea typeface="Arial"/>
        <a:cs typeface="Arial"/>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35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8" Type="http://schemas.openxmlformats.org/officeDocument/2006/relationships/font" Target="fonts/font27.fntdata"/><Relationship Id="rId57" Type="http://schemas.openxmlformats.org/officeDocument/2006/relationships/font" Target="fonts/font26.fntdata"/><Relationship Id="rId56" Type="http://schemas.openxmlformats.org/officeDocument/2006/relationships/font" Target="fonts/font25.fntdata"/><Relationship Id="rId55" Type="http://schemas.openxmlformats.org/officeDocument/2006/relationships/font" Target="fonts/font24.fntdata"/><Relationship Id="rId54" Type="http://schemas.openxmlformats.org/officeDocument/2006/relationships/font" Target="fonts/font23.fntdata"/><Relationship Id="rId53" Type="http://schemas.openxmlformats.org/officeDocument/2006/relationships/font" Target="fonts/font22.fntdata"/><Relationship Id="rId52" Type="http://schemas.openxmlformats.org/officeDocument/2006/relationships/font" Target="fonts/font21.fntdata"/><Relationship Id="rId51" Type="http://schemas.openxmlformats.org/officeDocument/2006/relationships/font" Target="fonts/font20.fntdata"/><Relationship Id="rId50" Type="http://schemas.openxmlformats.org/officeDocument/2006/relationships/font" Target="fonts/font19.fntdata"/><Relationship Id="rId5" Type="http://schemas.openxmlformats.org/officeDocument/2006/relationships/slide" Target="slides/slide1.xml"/><Relationship Id="rId49" Type="http://schemas.openxmlformats.org/officeDocument/2006/relationships/font" Target="fonts/font18.fntdata"/><Relationship Id="rId48" Type="http://schemas.openxmlformats.org/officeDocument/2006/relationships/font" Target="fonts/font17.fntdata"/><Relationship Id="rId47" Type="http://schemas.openxmlformats.org/officeDocument/2006/relationships/font" Target="fonts/font16.fntdata"/><Relationship Id="rId46" Type="http://schemas.openxmlformats.org/officeDocument/2006/relationships/font" Target="fonts/font15.fntdata"/><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slideMaster" Target="slideMasters/slideMaster3.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2"/>
        <p:cNvGrpSpPr/>
        <p:nvPr/>
      </p:nvGrpSpPr>
      <p:grpSpPr>
        <a:xfrm>
          <a:off x="0" y="0"/>
          <a:ext cx="0" cy="0"/>
          <a:chOff x="0" y="0"/>
          <a:chExt cx="0" cy="0"/>
        </a:xfrm>
      </p:grpSpPr>
      <p:sp>
        <p:nvSpPr>
          <p:cNvPr id="153" name="Google Shape;153;gc69e7f6e06_2_51: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154" name="Google Shape;154;gc69e7f6e06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gc69e7f6e06_2_242: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234" name="Google Shape;234;gc69e7f6e06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2"/>
        <p:cNvGrpSpPr/>
        <p:nvPr/>
      </p:nvGrpSpPr>
      <p:grpSpPr>
        <a:xfrm>
          <a:off x="0" y="0"/>
          <a:ext cx="0" cy="0"/>
          <a:chOff x="0" y="0"/>
          <a:chExt cx="0" cy="0"/>
        </a:xfrm>
      </p:grpSpPr>
      <p:sp>
        <p:nvSpPr>
          <p:cNvPr id="243" name="Google Shape;243;gc69e7f6e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69e7f6e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gc69e7f6e0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c69e7f6e0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6"/>
        <p:cNvGrpSpPr/>
        <p:nvPr/>
      </p:nvGrpSpPr>
      <p:grpSpPr>
        <a:xfrm>
          <a:off x="0" y="0"/>
          <a:ext cx="0" cy="0"/>
          <a:chOff x="0" y="0"/>
          <a:chExt cx="0" cy="0"/>
        </a:xfrm>
      </p:grpSpPr>
      <p:sp>
        <p:nvSpPr>
          <p:cNvPr id="257" name="Google Shape;257;gc69e7f6e0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69e7f6e0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6"/>
        <p:cNvGrpSpPr/>
        <p:nvPr/>
      </p:nvGrpSpPr>
      <p:grpSpPr>
        <a:xfrm>
          <a:off x="0" y="0"/>
          <a:ext cx="0" cy="0"/>
          <a:chOff x="0" y="0"/>
          <a:chExt cx="0" cy="0"/>
        </a:xfrm>
      </p:grpSpPr>
      <p:sp>
        <p:nvSpPr>
          <p:cNvPr id="297" name="Google Shape;297;gc69e7f6e06_6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69e7f6e06_6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2"/>
        <p:cNvGrpSpPr/>
        <p:nvPr/>
      </p:nvGrpSpPr>
      <p:grpSpPr>
        <a:xfrm>
          <a:off x="0" y="0"/>
          <a:ext cx="0" cy="0"/>
          <a:chOff x="0" y="0"/>
          <a:chExt cx="0" cy="0"/>
        </a:xfrm>
      </p:grpSpPr>
      <p:sp>
        <p:nvSpPr>
          <p:cNvPr id="303" name="Google Shape;303;gc69e7f6e06_6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69e7f6e06_6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0"/>
        <p:cNvGrpSpPr/>
        <p:nvPr/>
      </p:nvGrpSpPr>
      <p:grpSpPr>
        <a:xfrm>
          <a:off x="0" y="0"/>
          <a:ext cx="0" cy="0"/>
          <a:chOff x="0" y="0"/>
          <a:chExt cx="0" cy="0"/>
        </a:xfrm>
      </p:grpSpPr>
      <p:sp>
        <p:nvSpPr>
          <p:cNvPr id="281" name="Google Shape;281;gc69e7f6e06_2_326: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282" name="Google Shape;282;gc69e7f6e06_2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
        <p:cNvGrpSpPr/>
        <p:nvPr/>
      </p:nvGrpSpPr>
      <p:grpSpPr>
        <a:xfrm>
          <a:off x="0" y="0"/>
          <a:ext cx="0" cy="0"/>
          <a:chOff x="0" y="0"/>
          <a:chExt cx="0" cy="0"/>
        </a:xfrm>
      </p:grpSpPr>
      <p:sp>
        <p:nvSpPr>
          <p:cNvPr id="287" name="Google Shape;287;gc69e7f6e06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69e7f6e06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gc69e7f6e06_6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c69e7f6e06_6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c69e7f6e06_2_166: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168" name="Google Shape;168;gc69e7f6e06_2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c69e7f6e06_2_180: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183" name="Google Shape;183;gc69e7f6e06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c69e7f6e06_0_53: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195" name="Google Shape;195;gc69e7f6e0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6"/>
        <p:cNvGrpSpPr/>
        <p:nvPr/>
      </p:nvGrpSpPr>
      <p:grpSpPr>
        <a:xfrm>
          <a:off x="0" y="0"/>
          <a:ext cx="0" cy="0"/>
          <a:chOff x="0" y="0"/>
          <a:chExt cx="0" cy="0"/>
        </a:xfrm>
      </p:grpSpPr>
      <p:sp>
        <p:nvSpPr>
          <p:cNvPr id="207" name="Google Shape;207;gc69e7f6e06_2_251: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208" name="Google Shape;208;gc69e7f6e06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
        <p:cNvGrpSpPr/>
        <p:nvPr/>
      </p:nvGrpSpPr>
      <p:grpSpPr>
        <a:xfrm>
          <a:off x="0" y="0"/>
          <a:ext cx="0" cy="0"/>
          <a:chOff x="0" y="0"/>
          <a:chExt cx="0" cy="0"/>
        </a:xfrm>
      </p:grpSpPr>
      <p:sp>
        <p:nvSpPr>
          <p:cNvPr id="217" name="Google Shape;217;gc69e7f6e06_0_35:notes"/>
          <p:cNvSpPr txBox="1">
            <a:spLocks noGrp="1"/>
          </p:cNvSpPr>
          <p:nvPr>
            <p:ph type="body" idx="1"/>
          </p:nvPr>
        </p:nvSpPr>
        <p:spPr>
          <a:xfrm>
            <a:off x="685784" y="4343396"/>
            <a:ext cx="5486400" cy="4114800"/>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p>
        </p:txBody>
      </p:sp>
      <p:sp>
        <p:nvSpPr>
          <p:cNvPr id="218" name="Google Shape;218;gc69e7f6e0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Slide">
  <p:cSld name="TITLE_AND_BODY">
    <p:spTree>
      <p:nvGrpSpPr>
        <p:cNvPr id="1" name="Shape 54"/>
        <p:cNvGrpSpPr/>
        <p:nvPr/>
      </p:nvGrpSpPr>
      <p:grpSpPr>
        <a:xfrm>
          <a:off x="0" y="0"/>
          <a:ext cx="0" cy="0"/>
          <a:chOff x="0" y="0"/>
          <a:chExt cx="0" cy="0"/>
        </a:xfrm>
      </p:grpSpPr>
      <p:sp>
        <p:nvSpPr>
          <p:cNvPr id="55" name="Google Shape;55;p1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matchingName="Title, Content">
  <p:cSld name="OBJECT">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6"/>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matchingName="Title, 2 Content">
  <p:cSld name="TWO_OBJECTS">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7"/>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63" name="Google Shape;63;p17"/>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4"/>
        <p:cNvGrpSpPr/>
        <p:nvPr/>
      </p:nvGrpSpPr>
      <p:grpSpPr>
        <a:xfrm>
          <a:off x="0" y="0"/>
          <a:ext cx="0" cy="0"/>
          <a:chOff x="0" y="0"/>
          <a:chExt cx="0" cy="0"/>
        </a:xfrm>
      </p:grpSpPr>
      <p:sp>
        <p:nvSpPr>
          <p:cNvPr id="65" name="Google Shape;65;p1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matchingName="Centered Text">
  <p:cSld name="OBJECT_ONLY">
    <p:spTree>
      <p:nvGrpSpPr>
        <p:cNvPr id="1" name="Shape 66"/>
        <p:cNvGrpSpPr/>
        <p:nvPr/>
      </p:nvGrpSpPr>
      <p:grpSpPr>
        <a:xfrm>
          <a:off x="0" y="0"/>
          <a:ext cx="0" cy="0"/>
          <a:chOff x="0" y="0"/>
          <a:chExt cx="0" cy="0"/>
        </a:xfrm>
      </p:grpSpPr>
      <p:sp>
        <p:nvSpPr>
          <p:cNvPr id="67" name="Google Shape;67;p19"/>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AndObj" matchingName="Title, 2 Content and Content">
  <p:cSld name="TWO_OBJECTS_AND_OBJECT">
    <p:spTree>
      <p:nvGrpSpPr>
        <p:cNvPr id="1" name="Shape 68"/>
        <p:cNvGrpSpPr/>
        <p:nvPr/>
      </p:nvGrpSpPr>
      <p:grpSpPr>
        <a:xfrm>
          <a:off x="0" y="0"/>
          <a:ext cx="0" cy="0"/>
          <a:chOff x="0" y="0"/>
          <a:chExt cx="0" cy="0"/>
        </a:xfrm>
      </p:grpSpPr>
      <p:sp>
        <p:nvSpPr>
          <p:cNvPr id="69" name="Google Shape;69;p2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20"/>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2" name="Google Shape;72;p20"/>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matchingName="Title Content and 2 Content">
  <p:cSld name="OBJECT_AND_TWO_OBJECTS">
    <p:spTree>
      <p:nvGrpSpPr>
        <p:cNvPr id="1" name="Shape 73"/>
        <p:cNvGrpSpPr/>
        <p:nvPr/>
      </p:nvGrpSpPr>
      <p:grpSpPr>
        <a:xfrm>
          <a:off x="0" y="0"/>
          <a:ext cx="0" cy="0"/>
          <a:chOff x="0" y="0"/>
          <a:chExt cx="0" cy="0"/>
        </a:xfrm>
      </p:grpSpPr>
      <p:sp>
        <p:nvSpPr>
          <p:cNvPr id="74" name="Google Shape;74;p2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1"/>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6" name="Google Shape;76;p21"/>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21"/>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OverTx" matchingName="Title, 2 Content over Content">
  <p:cSld name="TWO_OBJECTS_OVER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1" name="Google Shape;81;p2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2" name="Google Shape;82;p22"/>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matchingName="Title, Content over Content">
  <p:cSld name="OBJECT_OVER_TEXT">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3"/>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6" name="Google Shape;86;p23"/>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fourObj" matchingName="Title, 4 Content">
  <p:cSld name="FOUR_OBJECTS">
    <p:spTree>
      <p:nvGrpSpPr>
        <p:cNvPr id="1" name="Shape 87"/>
        <p:cNvGrpSpPr/>
        <p:nvPr/>
      </p:nvGrpSpPr>
      <p:grpSpPr>
        <a:xfrm>
          <a:off x="0" y="0"/>
          <a:ext cx="0" cy="0"/>
          <a:chOff x="0" y="0"/>
          <a:chExt cx="0" cy="0"/>
        </a:xfrm>
      </p:grpSpPr>
      <p:sp>
        <p:nvSpPr>
          <p:cNvPr id="88" name="Google Shape;88;p2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4"/>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0" name="Google Shape;90;p24"/>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1" name="Google Shape;91;p24"/>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2" name="Google Shape;92;p24"/>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25"/>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6" name="Google Shape;96;p25"/>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7" name="Google Shape;97;p25"/>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8" name="Google Shape;98;p25"/>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99" name="Google Shape;99;p25"/>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00" name="Google Shape;100;p25"/>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96027F-7875-4030-9381-8BD8C4F21935}"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7"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endParaRPr lang="en-US"/>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90204"/>
                <a:ea typeface="+mj-ea"/>
                <a:cs typeface="+mj-cs"/>
              </a:defRPr>
            </a:lvl1pPr>
          </a:lstStyle>
          <a:p>
            <a:pPr lvl="0"/>
            <a:r>
              <a:rPr lang="en-US" sz="9150" dirty="0"/>
              <a:t>“</a:t>
            </a:r>
            <a:endParaRPr lang="en-US" sz="9150" dirty="0"/>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panose="020B0604020202090204"/>
                <a:ea typeface="+mj-ea"/>
                <a:cs typeface="+mj-cs"/>
              </a:defRPr>
            </a:lvl1pPr>
          </a:lstStyle>
          <a:p>
            <a:pPr lvl="0"/>
            <a:r>
              <a:rPr lang="en-US" sz="9150" dirty="0"/>
              <a:t>”</a:t>
            </a:r>
            <a:endParaRPr lang="en-US" sz="9150" dirty="0"/>
          </a:p>
        </p:txBody>
      </p:sp>
    </p:spTree>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matchingName="Title Slide">
  <p:cSld name="1_Title Slide">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8"/>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rm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3" Type="http://schemas.openxmlformats.org/officeDocument/2006/relationships/theme" Target="../theme/theme3.xml"/><Relationship Id="rId22" Type="http://schemas.openxmlformats.org/officeDocument/2006/relationships/image" Target="../media/image5.png"/><Relationship Id="rId21" Type="http://schemas.openxmlformats.org/officeDocument/2006/relationships/image" Target="../media/image4.png"/><Relationship Id="rId20" Type="http://schemas.openxmlformats.org/officeDocument/2006/relationships/image" Target="../media/image3.png"/><Relationship Id="rId2" Type="http://schemas.openxmlformats.org/officeDocument/2006/relationships/slideLayout" Target="../slideLayouts/slideLayout24.xml"/><Relationship Id="rId19" Type="http://schemas.openxmlformats.org/officeDocument/2006/relationships/image" Target="../media/image2.png"/><Relationship Id="rId18" Type="http://schemas.openxmlformats.org/officeDocument/2006/relationships/slideLayout" Target="../slideLayouts/slideLayout40.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20000" y="509760"/>
            <a:ext cx="7703280" cy="57204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400"/>
              <a:buFont typeface="Arial" panose="020B0604020202090204"/>
              <a:buNone/>
              <a:defRPr sz="44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a:spLocks noGrp="1"/>
          </p:cNvSpPr>
          <p:nvPr>
            <p:ph type="body" idx="1"/>
          </p:nvPr>
        </p:nvSpPr>
        <p:spPr>
          <a:xfrm>
            <a:off x="457200" y="1203480"/>
            <a:ext cx="8228880" cy="2982600"/>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90204"/>
              <a:buChar char="•"/>
              <a:defRPr sz="2800" b="0" i="0" u="none" strike="noStrike" cap="none">
                <a:solidFill>
                  <a:schemeClr val="dk1"/>
                </a:solidFill>
                <a:latin typeface="Arial" panose="020B0604020202090204"/>
                <a:ea typeface="Arial" panose="020B0604020202090204"/>
                <a:cs typeface="Arial" panose="020B0604020202090204"/>
                <a:sym typeface="Arial" panose="020B0604020202090204"/>
              </a:defRPr>
            </a:lvl1pPr>
            <a:lvl2pPr marL="914400" marR="0" lvl="1" indent="-381000" algn="l" rtl="0">
              <a:lnSpc>
                <a:spcPct val="90000"/>
              </a:lnSpc>
              <a:spcBef>
                <a:spcPts val="500"/>
              </a:spcBef>
              <a:spcAft>
                <a:spcPts val="0"/>
              </a:spcAft>
              <a:buClr>
                <a:schemeClr val="dk1"/>
              </a:buClr>
              <a:buSzPts val="2400"/>
              <a:buFont typeface="Arial" panose="020B0604020202090204"/>
              <a:buChar char="•"/>
              <a:defRPr sz="2400" b="0" i="0" u="none" strike="noStrike" cap="none">
                <a:solidFill>
                  <a:schemeClr val="dk1"/>
                </a:solidFill>
                <a:latin typeface="Arial" panose="020B0604020202090204"/>
                <a:ea typeface="Arial" panose="020B0604020202090204"/>
                <a:cs typeface="Arial" panose="020B0604020202090204"/>
                <a:sym typeface="Arial" panose="020B0604020202090204"/>
              </a:defRPr>
            </a:lvl2pPr>
            <a:lvl3pPr marL="1371600" marR="0" lvl="2" indent="-355600" algn="l" rtl="0">
              <a:lnSpc>
                <a:spcPct val="90000"/>
              </a:lnSpc>
              <a:spcBef>
                <a:spcPts val="500"/>
              </a:spcBef>
              <a:spcAft>
                <a:spcPts val="0"/>
              </a:spcAft>
              <a:buClr>
                <a:schemeClr val="dk1"/>
              </a:buClr>
              <a:buSzPts val="2000"/>
              <a:buFont typeface="Arial" panose="020B0604020202090204"/>
              <a:buChar char="•"/>
              <a:defRPr sz="2000" b="0" i="0" u="none" strike="noStrike" cap="none">
                <a:solidFill>
                  <a:schemeClr val="dk1"/>
                </a:solidFill>
                <a:latin typeface="Arial" panose="020B0604020202090204"/>
                <a:ea typeface="Arial" panose="020B0604020202090204"/>
                <a:cs typeface="Arial" panose="020B0604020202090204"/>
                <a:sym typeface="Arial" panose="020B0604020202090204"/>
              </a:defRPr>
            </a:lvl3pPr>
            <a:lvl4pPr marL="1828800" marR="0" lvl="3"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4pPr>
            <a:lvl5pPr marL="2286000" marR="0" lvl="4"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5pPr>
            <a:lvl6pPr marL="2743200" marR="0" lvl="5"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6pPr>
            <a:lvl7pPr marL="3200400" marR="0" lvl="6"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7pPr>
            <a:lvl8pPr marL="3657600" marR="0" lvl="7"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8pPr>
            <a:lvl9pPr marL="4114800" marR="0" lvl="8" indent="-342900" algn="l" rtl="0">
              <a:lnSpc>
                <a:spcPct val="90000"/>
              </a:lnSpc>
              <a:spcBef>
                <a:spcPts val="500"/>
              </a:spcBef>
              <a:spcAft>
                <a:spcPts val="0"/>
              </a:spcAft>
              <a:buClr>
                <a:schemeClr val="dk1"/>
              </a:buClr>
              <a:buSzPts val="1800"/>
              <a:buFont typeface="Arial" panose="020B0604020202090204"/>
              <a:buChar char="•"/>
              <a:defRPr sz="1800" b="0" i="0" u="none" strike="noStrike" cap="none">
                <a:solidFill>
                  <a:schemeClr val="dk1"/>
                </a:solidFill>
                <a:latin typeface="Arial" panose="020B0604020202090204"/>
                <a:ea typeface="Arial" panose="020B0604020202090204"/>
                <a:cs typeface="Arial" panose="020B0604020202090204"/>
                <a:sym typeface="Arial" panose="020B0604020202090204"/>
              </a:defRPr>
            </a:lvl9pPr>
          </a:lstStyle>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1pPr>
      <a:lvl2pPr marR="0" lvl="1"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2pPr>
      <a:lvl3pPr marR="0" lvl="2"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3pPr>
      <a:lvl4pPr marR="0" lvl="3"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4pPr>
      <a:lvl5pPr marR="0" lvl="4"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5pPr>
      <a:lvl6pPr marR="0" lvl="5"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6pPr>
      <a:lvl7pPr marR="0" lvl="6"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7pPr>
      <a:lvl8pPr marR="0" lvl="7"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8pPr>
      <a:lvl9pPr marR="0" lvl="8" algn="l" rtl="0">
        <a:lnSpc>
          <a:spcPct val="100000"/>
        </a:lnSpc>
        <a:spcBef>
          <a:spcPts val="0"/>
        </a:spcBef>
        <a:spcAft>
          <a:spcPts val="0"/>
        </a:spcAft>
        <a:buClr>
          <a:srgbClr val="000000"/>
        </a:buClr>
        <a:buFont typeface="Arial" panose="020B0604020202090204"/>
        <a:defRPr sz="1400" b="0" i="0" u="none" strike="noStrike" cap="none">
          <a:solidFill>
            <a:srgbClr val="000000"/>
          </a:solidFill>
          <a:latin typeface="Arial" panose="020B0604020202090204"/>
          <a:ea typeface="Arial" panose="020B0604020202090204"/>
          <a:cs typeface="Arial" panose="020B0604020202090204"/>
          <a:sym typeface="Arial" panose="020B060402020209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a:fillRect/>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a:fillRect/>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a:fillRect/>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a:fillRect/>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fld>
            <a:endParaRPr lang="en-GB"/>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500" b="0" i="0" kern="1200">
          <a:solidFill>
            <a:schemeClr val="tx1"/>
          </a:solidFill>
          <a:latin typeface="+mj-lt"/>
          <a:ea typeface="+mj-ea"/>
          <a:cs typeface="+mj-cs"/>
        </a:defRPr>
      </a:lvl1pPr>
      <a:lvl2pPr marL="557530" indent="-21463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5pPr>
      <a:lvl6pPr marL="187960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panose="05040102010807070707"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9.xml"/><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15.jpeg"/><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0.xml"/><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40.xml"/><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image" Target="../media/image22.jpeg"/><Relationship Id="rId1" Type="http://schemas.openxmlformats.org/officeDocument/2006/relationships/image" Target="../media/image2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0.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0.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55"/>
        <p:cNvGrpSpPr/>
        <p:nvPr/>
      </p:nvGrpSpPr>
      <p:grpSpPr>
        <a:xfrm>
          <a:off x="0" y="0"/>
          <a:ext cx="0" cy="0"/>
          <a:chOff x="0" y="0"/>
          <a:chExt cx="0" cy="0"/>
        </a:xfrm>
      </p:grpSpPr>
      <p:sp>
        <p:nvSpPr>
          <p:cNvPr id="156" name="Google Shape;156;p39"/>
          <p:cNvSpPr/>
          <p:nvPr/>
        </p:nvSpPr>
        <p:spPr>
          <a:xfrm>
            <a:off x="858983" y="1860155"/>
            <a:ext cx="7428388" cy="646512"/>
          </a:xfrm>
          <a:custGeom>
            <a:avLst/>
            <a:gdLst/>
            <a:ahLst/>
            <a:cxnLst/>
            <a:rect l="l" t="t" r="r" b="b"/>
            <a:pathLst>
              <a:path w="12402" h="1401" extrusionOk="0">
                <a:moveTo>
                  <a:pt x="410" y="0"/>
                </a:moveTo>
                <a:lnTo>
                  <a:pt x="11990" y="0"/>
                </a:lnTo>
                <a:lnTo>
                  <a:pt x="12401" y="410"/>
                </a:lnTo>
                <a:lnTo>
                  <a:pt x="12401" y="990"/>
                </a:lnTo>
                <a:lnTo>
                  <a:pt x="11990" y="1400"/>
                </a:lnTo>
                <a:lnTo>
                  <a:pt x="410" y="1400"/>
                </a:lnTo>
                <a:lnTo>
                  <a:pt x="0" y="990"/>
                </a:lnTo>
                <a:lnTo>
                  <a:pt x="0" y="410"/>
                </a:lnTo>
                <a:lnTo>
                  <a:pt x="410" y="0"/>
                </a:lnTo>
              </a:path>
            </a:pathLst>
          </a:custGeom>
          <a:solidFill>
            <a:srgbClr val="FFFFFF">
              <a:alpha val="29803"/>
            </a:srgbClr>
          </a:solidFill>
          <a:ln w="9525" cap="flat" cmpd="sng">
            <a:solidFill>
              <a:srgbClr val="3465A4"/>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panose="020B0604020202090204"/>
              <a:ea typeface="Arial" panose="020B0604020202090204"/>
              <a:cs typeface="Arial" panose="020B0604020202090204"/>
              <a:sym typeface="Arial" panose="020B0604020202090204"/>
            </a:endParaRPr>
          </a:p>
        </p:txBody>
      </p:sp>
      <p:sp>
        <p:nvSpPr>
          <p:cNvPr id="157" name="Google Shape;157;p39"/>
          <p:cNvSpPr/>
          <p:nvPr/>
        </p:nvSpPr>
        <p:spPr>
          <a:xfrm>
            <a:off x="185050" y="123125"/>
            <a:ext cx="8765100" cy="1458600"/>
          </a:xfrm>
          <a:prstGeom prst="rect">
            <a:avLst/>
          </a:prstGeom>
          <a:noFill/>
          <a:ln>
            <a:noFill/>
          </a:ln>
        </p:spPr>
        <p:txBody>
          <a:bodyPr spcFirstLastPara="1" wrap="square" lIns="90000" tIns="91425" rIns="90000" bIns="91425" anchor="ctr" anchorCtr="0">
            <a:noAutofit/>
          </a:bodyPr>
          <a:lstStyle/>
          <a:p>
            <a:pPr marL="0" marR="0" lvl="0" indent="0" algn="ctr" rtl="0">
              <a:spcBef>
                <a:spcPts val="0"/>
              </a:spcBef>
              <a:spcAft>
                <a:spcPts val="0"/>
              </a:spcAft>
              <a:buNone/>
            </a:pPr>
            <a:r>
              <a:rPr lang="en-GB" sz="2700" b="1"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Convolutional</a:t>
            </a:r>
            <a:r>
              <a:rPr lang="en-GB" sz="2700" b="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 Neural Networks </a:t>
            </a:r>
            <a:r>
              <a:rPr lang="en-GB" sz="1900" b="1" i="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a:t>
            </a:r>
            <a:r>
              <a:rPr lang="en-GB" sz="1900" b="1" i="1"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C</a:t>
            </a:r>
            <a:r>
              <a:rPr lang="en-GB" sz="1900" b="1" i="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NN) </a:t>
            </a:r>
            <a:r>
              <a:rPr lang="en-GB" sz="2700" b="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and Long Short-Term Memory </a:t>
            </a:r>
            <a:r>
              <a:rPr lang="en-GB" sz="1900" b="1" i="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(LSTM)</a:t>
            </a:r>
            <a:r>
              <a:rPr lang="en-GB" sz="2700" b="1" i="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 </a:t>
            </a:r>
            <a:r>
              <a:rPr lang="en-GB" sz="2700" b="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based </a:t>
            </a:r>
            <a:r>
              <a:rPr lang="en-GB" sz="2700" b="1" dirty="0">
                <a:solidFill>
                  <a:srgbClr val="F2F2F2"/>
                </a:solidFill>
                <a:latin typeface="Times New Roman" panose="02020503050405090304"/>
                <a:ea typeface="Times New Roman" panose="02020503050405090304"/>
                <a:cs typeface="Times New Roman" panose="02020503050405090304"/>
                <a:sym typeface="Times New Roman" panose="02020503050405090304"/>
              </a:rPr>
              <a:t>Application Programming Interface</a:t>
            </a:r>
            <a:r>
              <a:rPr lang="en-GB" sz="1900" b="1" dirty="0">
                <a:solidFill>
                  <a:srgbClr val="F2F2F2"/>
                </a:solidFill>
                <a:latin typeface="Times New Roman" panose="02020503050405090304"/>
                <a:ea typeface="Times New Roman" panose="02020503050405090304"/>
                <a:cs typeface="Times New Roman" panose="02020503050405090304"/>
                <a:sym typeface="Times New Roman" panose="02020503050405090304"/>
              </a:rPr>
              <a:t> </a:t>
            </a:r>
            <a:r>
              <a:rPr lang="en-GB" sz="1900" b="1" i="1" dirty="0">
                <a:solidFill>
                  <a:srgbClr val="F2F2F2"/>
                </a:solidFill>
                <a:latin typeface="Times New Roman" panose="02020503050405090304"/>
                <a:ea typeface="Times New Roman" panose="02020503050405090304"/>
                <a:cs typeface="Times New Roman" panose="02020503050405090304"/>
                <a:sym typeface="Times New Roman" panose="02020503050405090304"/>
              </a:rPr>
              <a:t>(API)</a:t>
            </a:r>
            <a:r>
              <a:rPr lang="en-GB" sz="2700" b="1" dirty="0">
                <a:solidFill>
                  <a:srgbClr val="F3F3F3"/>
                </a:solidFill>
                <a:latin typeface="Times New Roman" panose="02020503050405090304"/>
                <a:ea typeface="Times New Roman" panose="02020503050405090304"/>
                <a:cs typeface="Times New Roman" panose="02020503050405090304"/>
                <a:sym typeface="Times New Roman" panose="02020503050405090304"/>
              </a:rPr>
              <a:t> to predict Emotion over web</a:t>
            </a:r>
            <a:endParaRPr sz="2700" b="1" strike="noStrike" dirty="0">
              <a:solidFill>
                <a:srgbClr val="F3F3F3"/>
              </a:solidFill>
              <a:latin typeface="Times New Roman" panose="02020503050405090304"/>
              <a:ea typeface="Times New Roman" panose="02020503050405090304"/>
              <a:cs typeface="Times New Roman" panose="02020503050405090304"/>
              <a:sym typeface="Times New Roman" panose="02020503050405090304"/>
            </a:endParaRPr>
          </a:p>
        </p:txBody>
      </p:sp>
      <p:sp>
        <p:nvSpPr>
          <p:cNvPr id="158" name="Google Shape;158;p39"/>
          <p:cNvSpPr/>
          <p:nvPr/>
        </p:nvSpPr>
        <p:spPr>
          <a:xfrm>
            <a:off x="945247" y="1751940"/>
            <a:ext cx="7575952" cy="809027"/>
          </a:xfrm>
          <a:prstGeom prst="rect">
            <a:avLst/>
          </a:prstGeom>
          <a:noFill/>
          <a:ln>
            <a:noFill/>
          </a:ln>
        </p:spPr>
        <p:txBody>
          <a:bodyPr spcFirstLastPara="1" wrap="square" lIns="90000" tIns="91425" rIns="90000" bIns="91425" anchor="t" anchorCtr="0">
            <a:noAutofit/>
          </a:bodyPr>
          <a:lstStyle/>
          <a:p>
            <a:pPr marL="0" marR="0" lvl="0" indent="0" algn="l" rtl="0">
              <a:lnSpc>
                <a:spcPct val="150000"/>
              </a:lnSpc>
              <a:spcBef>
                <a:spcPts val="0"/>
              </a:spcBef>
              <a:spcAft>
                <a:spcPts val="0"/>
              </a:spcAft>
              <a:buNone/>
            </a:pPr>
            <a:r>
              <a:rPr lang="en-GB" sz="2600" b="0" strike="noStrike">
                <a:solidFill>
                  <a:srgbClr val="F3F3F3"/>
                </a:solidFill>
                <a:latin typeface="Fira Sans Condensed"/>
                <a:ea typeface="Fira Sans Condensed"/>
                <a:cs typeface="Fira Sans Condensed"/>
                <a:sym typeface="Fira Sans Condensed"/>
              </a:rPr>
              <a:t>DOMAIN:</a:t>
            </a:r>
            <a:r>
              <a:rPr lang="en-GB" sz="2600">
                <a:solidFill>
                  <a:srgbClr val="F3F3F3"/>
                </a:solidFill>
                <a:latin typeface="Fira Sans Condensed"/>
                <a:ea typeface="Fira Sans Condensed"/>
                <a:cs typeface="Fira Sans Condensed"/>
                <a:sym typeface="Fira Sans Condensed"/>
              </a:rPr>
              <a:t>  </a:t>
            </a:r>
            <a:r>
              <a:rPr lang="en-GB" sz="2200">
                <a:solidFill>
                  <a:srgbClr val="F3F3F3"/>
                </a:solidFill>
                <a:latin typeface="Fira Sans Condensed Light"/>
                <a:ea typeface="Fira Sans Condensed Light"/>
                <a:cs typeface="Fira Sans Condensed Light"/>
                <a:sym typeface="Fira Sans Condensed Light"/>
              </a:rPr>
              <a:t>CLOUD COMPUTING</a:t>
            </a:r>
            <a:r>
              <a:rPr lang="en-GB" sz="2200" b="0" strike="noStrike">
                <a:solidFill>
                  <a:srgbClr val="F3F3F3"/>
                </a:solidFill>
                <a:latin typeface="Fira Sans Condensed Light"/>
                <a:ea typeface="Fira Sans Condensed Light"/>
                <a:cs typeface="Fira Sans Condensed Light"/>
                <a:sym typeface="Fira Sans Condensed Light"/>
              </a:rPr>
              <a:t> ; </a:t>
            </a:r>
            <a:r>
              <a:rPr lang="en-GB" sz="2400" b="0" strike="noStrike">
                <a:solidFill>
                  <a:srgbClr val="F3F3F3"/>
                </a:solidFill>
                <a:latin typeface="Fira Sans Condensed"/>
                <a:ea typeface="Fira Sans Condensed"/>
                <a:cs typeface="Fira Sans Condensed"/>
                <a:sym typeface="Fira Sans Condensed"/>
              </a:rPr>
              <a:t>DEEP LEARNING</a:t>
            </a:r>
            <a:endParaRPr sz="2400" b="0" strike="noStrike">
              <a:solidFill>
                <a:schemeClr val="dk1"/>
              </a:solidFill>
              <a:latin typeface="Arial" panose="020B0604020202090204"/>
              <a:ea typeface="Arial" panose="020B0604020202090204"/>
              <a:cs typeface="Arial" panose="020B0604020202090204"/>
              <a:sym typeface="Arial" panose="020B0604020202090204"/>
            </a:endParaRPr>
          </a:p>
        </p:txBody>
      </p:sp>
      <p:sp>
        <p:nvSpPr>
          <p:cNvPr id="159" name="Google Shape;159;p39"/>
          <p:cNvSpPr/>
          <p:nvPr/>
        </p:nvSpPr>
        <p:spPr>
          <a:xfrm>
            <a:off x="185050" y="3662097"/>
            <a:ext cx="8252378" cy="1734516"/>
          </a:xfrm>
          <a:prstGeom prst="rect">
            <a:avLst/>
          </a:prstGeom>
          <a:noFill/>
          <a:ln>
            <a:noFill/>
          </a:ln>
        </p:spPr>
        <p:txBody>
          <a:bodyPr spcFirstLastPara="1" wrap="square" lIns="90000" tIns="45000" rIns="90000" bIns="45000" anchor="t" anchorCtr="0">
            <a:noAutofit/>
          </a:bodyPr>
          <a:lstStyle/>
          <a:p>
            <a:pPr marL="0" marR="0" lvl="0" indent="0" algn="l" rtl="0">
              <a:lnSpc>
                <a:spcPct val="115000"/>
              </a:lnSpc>
              <a:spcBef>
                <a:spcPts val="0"/>
              </a:spcBef>
              <a:spcAft>
                <a:spcPts val="0"/>
              </a:spcAft>
              <a:buNone/>
            </a:pPr>
            <a:r>
              <a:rPr lang="en-GB" b="1" strike="noStrike" dirty="0">
                <a:solidFill>
                  <a:srgbClr val="F3F3F3"/>
                </a:solidFill>
                <a:latin typeface="Times New Roman" panose="02020503050405090304" pitchFamily="18" charset="0"/>
                <a:cs typeface="Times New Roman" panose="02020503050405090304" pitchFamily="18" charset="0"/>
                <a:sym typeface="Arial" panose="020B0604020202090204"/>
              </a:rPr>
              <a:t>  PRESENTED BY:</a:t>
            </a:r>
            <a:endParaRPr lang="en-GB" b="1" strike="noStrike" dirty="0">
              <a:solidFill>
                <a:schemeClr val="dk1"/>
              </a:solidFill>
              <a:latin typeface="Times New Roman" panose="02020503050405090304" pitchFamily="18" charset="0"/>
              <a:cs typeface="Times New Roman" panose="02020503050405090304" pitchFamily="18" charset="0"/>
              <a:sym typeface="Arial" panose="020B0604020202090204"/>
            </a:endParaRPr>
          </a:p>
          <a:p>
            <a:pPr marL="914400" marR="0" lvl="0" indent="0" algn="l" rtl="0">
              <a:lnSpc>
                <a:spcPct val="115000"/>
              </a:lnSpc>
              <a:spcBef>
                <a:spcPts val="0"/>
              </a:spcBef>
              <a:spcAft>
                <a:spcPts val="0"/>
              </a:spcAft>
              <a:buNone/>
            </a:pPr>
            <a:r>
              <a:rPr lang="en-GB" strike="noStrike" dirty="0">
                <a:solidFill>
                  <a:srgbClr val="F3F3F3"/>
                </a:solidFill>
                <a:latin typeface="Times New Roman" panose="02020503050405090304" pitchFamily="18" charset="0"/>
                <a:cs typeface="Times New Roman" panose="02020503050405090304" pitchFamily="18" charset="0"/>
                <a:sym typeface="Arial" panose="020B0604020202090204"/>
              </a:rPr>
              <a:t>M.Nisha</a:t>
            </a:r>
            <a:r>
              <a:rPr lang="en-GB" dirty="0">
                <a:solidFill>
                  <a:srgbClr val="F3F3F3"/>
                </a:solidFill>
                <a:latin typeface="Times New Roman" panose="02020503050405090304" pitchFamily="18" charset="0"/>
                <a:cs typeface="Times New Roman" panose="02020503050405090304" pitchFamily="18" charset="0"/>
                <a:sym typeface="Arial" panose="020B0604020202090204"/>
              </a:rPr>
              <a:t>	                    </a:t>
            </a:r>
            <a:r>
              <a:rPr lang="en-GB" strike="noStrike" dirty="0">
                <a:solidFill>
                  <a:srgbClr val="F3F3F3"/>
                </a:solidFill>
                <a:latin typeface="Times New Roman" panose="02020503050405090304" pitchFamily="18" charset="0"/>
                <a:cs typeface="Times New Roman" panose="02020503050405090304" pitchFamily="18" charset="0"/>
                <a:sym typeface="Arial" panose="020B0604020202090204"/>
              </a:rPr>
              <a:t>[ 211417104167 ]</a:t>
            </a:r>
            <a:endParaRPr strike="noStrike" dirty="0">
              <a:solidFill>
                <a:schemeClr val="dk1"/>
              </a:solidFill>
              <a:latin typeface="Times New Roman" panose="02020503050405090304" pitchFamily="18" charset="0"/>
              <a:cs typeface="Times New Roman" panose="02020503050405090304" pitchFamily="18" charset="0"/>
              <a:sym typeface="Arial" panose="020B0604020202090204"/>
            </a:endParaRPr>
          </a:p>
          <a:p>
            <a:pPr marL="914400" marR="0" lvl="0" indent="0" algn="l" rtl="0">
              <a:lnSpc>
                <a:spcPct val="115000"/>
              </a:lnSpc>
              <a:spcBef>
                <a:spcPts val="0"/>
              </a:spcBef>
              <a:spcAft>
                <a:spcPts val="0"/>
              </a:spcAft>
              <a:buNone/>
            </a:pPr>
            <a:r>
              <a:rPr lang="en-GB" strike="noStrike" dirty="0">
                <a:solidFill>
                  <a:srgbClr val="F3F3F3"/>
                </a:solidFill>
                <a:latin typeface="Times New Roman" panose="02020503050405090304" pitchFamily="18" charset="0"/>
                <a:cs typeface="Times New Roman" panose="02020503050405090304" pitchFamily="18" charset="0"/>
                <a:sym typeface="Arial" panose="020B0604020202090204"/>
              </a:rPr>
              <a:t>M.Priyadharshini</a:t>
            </a:r>
            <a:r>
              <a:rPr lang="en-GB" dirty="0">
                <a:solidFill>
                  <a:srgbClr val="F3F3F3"/>
                </a:solidFill>
                <a:latin typeface="Times New Roman" panose="02020503050405090304" pitchFamily="18" charset="0"/>
                <a:cs typeface="Times New Roman" panose="02020503050405090304" pitchFamily="18" charset="0"/>
                <a:sym typeface="Arial" panose="020B0604020202090204"/>
              </a:rPr>
              <a:t>  </a:t>
            </a:r>
            <a:r>
              <a:rPr lang="en-GB" strike="noStrike" dirty="0">
                <a:solidFill>
                  <a:srgbClr val="F3F3F3"/>
                </a:solidFill>
                <a:latin typeface="Times New Roman" panose="02020503050405090304" pitchFamily="18" charset="0"/>
                <a:cs typeface="Times New Roman" panose="02020503050405090304" pitchFamily="18" charset="0"/>
                <a:sym typeface="Arial" panose="020B0604020202090204"/>
              </a:rPr>
              <a:t>           [ 211417104203 ]</a:t>
            </a:r>
            <a:endParaRPr dirty="0">
              <a:latin typeface="Times New Roman" panose="02020503050405090304" pitchFamily="18" charset="0"/>
              <a:cs typeface="Times New Roman" panose="02020503050405090304" pitchFamily="18" charset="0"/>
            </a:endParaRPr>
          </a:p>
          <a:p>
            <a:pPr marL="914400" marR="0" lvl="0" indent="0" algn="l" rtl="0">
              <a:lnSpc>
                <a:spcPct val="115000"/>
              </a:lnSpc>
              <a:spcBef>
                <a:spcPts val="0"/>
              </a:spcBef>
              <a:spcAft>
                <a:spcPts val="0"/>
              </a:spcAft>
              <a:buNone/>
            </a:pPr>
            <a:r>
              <a:rPr lang="en-GB" dirty="0">
                <a:solidFill>
                  <a:schemeClr val="lt1"/>
                </a:solidFill>
                <a:latin typeface="Times New Roman" panose="02020503050405090304" pitchFamily="18" charset="0"/>
                <a:cs typeface="Times New Roman" panose="02020503050405090304" pitchFamily="18" charset="0"/>
                <a:sym typeface="Arial" panose="020B0604020202090204"/>
              </a:rPr>
              <a:t>Muppala Navya Sree       [ 211417104155 ]</a:t>
            </a:r>
            <a:endParaRPr dirty="0">
              <a:solidFill>
                <a:schemeClr val="lt1"/>
              </a:solidFill>
              <a:latin typeface="Times New Roman" panose="02020503050405090304" pitchFamily="18" charset="0"/>
              <a:cs typeface="Times New Roman" panose="02020503050405090304" pitchFamily="18" charset="0"/>
              <a:sym typeface="Arial" panose="020B0604020202090204"/>
            </a:endParaRPr>
          </a:p>
        </p:txBody>
      </p:sp>
      <p:sp>
        <p:nvSpPr>
          <p:cNvPr id="2" name="TextBox 1"/>
          <p:cNvSpPr txBox="1"/>
          <p:nvPr/>
        </p:nvSpPr>
        <p:spPr>
          <a:xfrm>
            <a:off x="173286" y="3035595"/>
            <a:ext cx="1968809" cy="954107"/>
          </a:xfrm>
          <a:prstGeom prst="rect">
            <a:avLst/>
          </a:prstGeom>
          <a:noFill/>
        </p:spPr>
        <p:txBody>
          <a:bodyPr wrap="none" rtlCol="0">
            <a:spAutoFit/>
          </a:bodyPr>
          <a:lstStyle/>
          <a:p>
            <a:r>
              <a:rPr lang="en-US" b="1" dirty="0">
                <a:solidFill>
                  <a:schemeClr val="bg1"/>
                </a:solidFill>
                <a:latin typeface="Times New Roman" panose="02020503050405090304" pitchFamily="18" charset="0"/>
                <a:cs typeface="Times New Roman" panose="02020503050405090304" pitchFamily="18" charset="0"/>
              </a:rPr>
              <a:t>   GUIDE:</a:t>
            </a:r>
            <a:endParaRPr lang="en-US" b="1" dirty="0">
              <a:solidFill>
                <a:schemeClr val="bg1"/>
              </a:solidFill>
              <a:latin typeface="Times New Roman" panose="02020503050405090304" pitchFamily="18" charset="0"/>
              <a:cs typeface="Times New Roman" panose="02020503050405090304" pitchFamily="18" charset="0"/>
            </a:endParaRPr>
          </a:p>
          <a:p>
            <a:r>
              <a:rPr lang="en-US" b="1" dirty="0">
                <a:solidFill>
                  <a:schemeClr val="bg1"/>
                </a:solidFill>
              </a:rPr>
              <a:t>                 </a:t>
            </a:r>
            <a:r>
              <a:rPr lang="en-US" dirty="0">
                <a:solidFill>
                  <a:schemeClr val="bg1"/>
                </a:solidFill>
                <a:latin typeface="Times New Roman" panose="02020503050405090304" pitchFamily="18" charset="0"/>
                <a:cs typeface="Times New Roman" panose="02020503050405090304" pitchFamily="18" charset="0"/>
              </a:rPr>
              <a:t>Ms.V.Sathya</a:t>
            </a:r>
            <a:endParaRPr lang="en-US" dirty="0">
              <a:solidFill>
                <a:schemeClr val="bg1"/>
              </a:solidFill>
              <a:latin typeface="Times New Roman" panose="02020503050405090304" pitchFamily="18" charset="0"/>
              <a:cs typeface="Times New Roman" panose="02020503050405090304" pitchFamily="18" charset="0"/>
            </a:endParaRPr>
          </a:p>
          <a:p>
            <a:r>
              <a:rPr lang="en-US" dirty="0">
                <a:solidFill>
                  <a:schemeClr val="bg1"/>
                </a:solidFill>
              </a:rPr>
              <a:t>    </a:t>
            </a:r>
            <a:endParaRPr lang="en-US" dirty="0">
              <a:solidFill>
                <a:schemeClr val="bg1"/>
              </a:solidFill>
            </a:endParaRPr>
          </a:p>
          <a:p>
            <a:endParaRPr lang="en-IN" dirty="0">
              <a:solidFill>
                <a:schemeClr val="bg1"/>
              </a:solidFill>
            </a:endParaRPr>
          </a:p>
        </p:txBody>
      </p:sp>
      <p:sp>
        <p:nvSpPr>
          <p:cNvPr id="3" name="TextBox 2"/>
          <p:cNvSpPr txBox="1"/>
          <p:nvPr/>
        </p:nvSpPr>
        <p:spPr>
          <a:xfrm>
            <a:off x="295588" y="2673518"/>
            <a:ext cx="958917" cy="307777"/>
          </a:xfrm>
          <a:prstGeom prst="rect">
            <a:avLst/>
          </a:prstGeom>
          <a:noFill/>
        </p:spPr>
        <p:txBody>
          <a:bodyPr wrap="none" rtlCol="0">
            <a:spAutoFit/>
          </a:bodyPr>
          <a:lstStyle/>
          <a:p>
            <a:r>
              <a:rPr lang="en-US" b="1" dirty="0">
                <a:solidFill>
                  <a:schemeClr val="bg1"/>
                </a:solidFill>
                <a:latin typeface="Times New Roman" panose="02020503050405090304" pitchFamily="18" charset="0"/>
                <a:cs typeface="Times New Roman" panose="02020503050405090304" pitchFamily="18" charset="0"/>
              </a:rPr>
              <a:t>BATCH 9</a:t>
            </a:r>
            <a:endParaRPr lang="en-IN" b="1" dirty="0">
              <a:solidFill>
                <a:schemeClr val="bg1"/>
              </a:solidFill>
              <a:latin typeface="Times New Roman" panose="02020503050405090304" pitchFamily="18" charset="0"/>
              <a:cs typeface="Times New Roman" panose="0202050305040509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44"/>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Meiryo"/>
              <a:ea typeface="Meiryo"/>
              <a:cs typeface="Meiryo"/>
              <a:sym typeface="Meiryo"/>
            </a:endParaRPr>
          </a:p>
        </p:txBody>
      </p:sp>
      <p:sp>
        <p:nvSpPr>
          <p:cNvPr id="211" name="Google Shape;211;p44"/>
          <p:cNvSpPr/>
          <p:nvPr/>
        </p:nvSpPr>
        <p:spPr>
          <a:xfrm>
            <a:off x="0" y="0"/>
            <a:ext cx="7871380" cy="5143500"/>
          </a:xfrm>
          <a:custGeom>
            <a:avLst/>
            <a:gdLst/>
            <a:ahLst/>
            <a:cxnLst/>
            <a:rect l="l" t="t" r="r" b="b"/>
            <a:pathLst>
              <a:path w="10495175" h="6858000" extrusionOk="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12" name="Google Shape;212;p44"/>
          <p:cNvSpPr/>
          <p:nvPr/>
        </p:nvSpPr>
        <p:spPr>
          <a:xfrm>
            <a:off x="6298515" y="0"/>
            <a:ext cx="1897292" cy="5143500"/>
          </a:xfrm>
          <a:custGeom>
            <a:avLst/>
            <a:gdLst/>
            <a:ahLst/>
            <a:cxnLst/>
            <a:rect l="l" t="t" r="r" b="b"/>
            <a:pathLst>
              <a:path w="2529723" h="6858000" extrusionOk="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90204"/>
              <a:buNone/>
            </a:pPr>
            <a:endParaRPr sz="1800" b="0" i="0" u="none" strike="noStrike" cap="none">
              <a:solidFill>
                <a:srgbClr val="FFFFFF"/>
              </a:solidFill>
              <a:latin typeface="Meiryo"/>
              <a:ea typeface="Meiryo"/>
              <a:cs typeface="Meiryo"/>
              <a:sym typeface="Meiryo"/>
            </a:endParaRPr>
          </a:p>
        </p:txBody>
      </p:sp>
      <p:sp>
        <p:nvSpPr>
          <p:cNvPr id="213" name="Google Shape;213;p44"/>
          <p:cNvSpPr/>
          <p:nvPr/>
        </p:nvSpPr>
        <p:spPr>
          <a:xfrm>
            <a:off x="6139473" y="0"/>
            <a:ext cx="1902325" cy="5143500"/>
          </a:xfrm>
          <a:custGeom>
            <a:avLst/>
            <a:gdLst/>
            <a:ahLst/>
            <a:cxnLst/>
            <a:rect l="l" t="t" r="r" b="b"/>
            <a:pathLst>
              <a:path w="2536434" h="6858000" extrusionOk="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panose="020B0604020202090204"/>
              <a:buNone/>
            </a:pPr>
            <a:endParaRPr sz="1800" b="0" i="0" u="none" strike="noStrike" cap="none">
              <a:solidFill>
                <a:srgbClr val="FFFFFF"/>
              </a:solidFill>
              <a:latin typeface="Meiryo"/>
              <a:ea typeface="Meiryo"/>
              <a:cs typeface="Meiryo"/>
              <a:sym typeface="Meiryo"/>
            </a:endParaRPr>
          </a:p>
        </p:txBody>
      </p:sp>
      <p:pic>
        <p:nvPicPr>
          <p:cNvPr id="214" name="Google Shape;214;p44"/>
          <p:cNvPicPr preferRelativeResize="0"/>
          <p:nvPr/>
        </p:nvPicPr>
        <p:blipFill rotWithShape="1">
          <a:blip r:embed="rId1"/>
          <a:srcRect r="135" b="2662"/>
          <a:stretch>
            <a:fillRect/>
          </a:stretch>
        </p:blipFill>
        <p:spPr>
          <a:xfrm>
            <a:off x="590824" y="698288"/>
            <a:ext cx="7976191" cy="4328520"/>
          </a:xfrm>
          <a:prstGeom prst="rect">
            <a:avLst/>
          </a:prstGeom>
          <a:noFill/>
          <a:ln>
            <a:noFill/>
          </a:ln>
        </p:spPr>
      </p:pic>
      <p:sp>
        <p:nvSpPr>
          <p:cNvPr id="215" name="Google Shape;215;p44"/>
          <p:cNvSpPr/>
          <p:nvPr/>
        </p:nvSpPr>
        <p:spPr>
          <a:xfrm>
            <a:off x="390087" y="108223"/>
            <a:ext cx="8363825" cy="596568"/>
          </a:xfrm>
          <a:prstGeom prst="rect">
            <a:avLst/>
          </a:prstGeom>
          <a:noFill/>
          <a:ln>
            <a:noFill/>
          </a:ln>
        </p:spPr>
        <p:txBody>
          <a:bodyPr spcFirstLastPara="1" wrap="square" lIns="90000" tIns="91425" rIns="90000" bIns="91425" anchor="t" anchorCtr="0">
            <a:noAutofit/>
          </a:bodyPr>
          <a:lstStyle/>
          <a:p>
            <a:pPr marL="0" marR="0" lvl="0" indent="0" algn="ctr" rtl="0">
              <a:spcBef>
                <a:spcPts val="0"/>
              </a:spcBef>
              <a:spcAft>
                <a:spcPts val="0"/>
              </a:spcAft>
              <a:buNone/>
            </a:pPr>
            <a:r>
              <a:rPr lang="en-GB" sz="3600" b="1">
                <a:solidFill>
                  <a:schemeClr val="dk1"/>
                </a:solidFill>
                <a:latin typeface="Rajdhani"/>
                <a:ea typeface="Rajdhani"/>
                <a:cs typeface="Rajdhani"/>
                <a:sym typeface="Rajdhani"/>
              </a:rPr>
              <a:t>Class Diagram</a:t>
            </a:r>
            <a:endParaRPr sz="3600" b="1" strike="noStrike">
              <a:solidFill>
                <a:schemeClr val="dk1"/>
              </a:solidFill>
              <a:latin typeface="Rajdhani"/>
              <a:ea typeface="Rajdhani"/>
              <a:cs typeface="Rajdhani"/>
              <a:sym typeface="Rajdhan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p4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1" name="Google Shape;221;p45"/>
          <p:cNvSpPr/>
          <p:nvPr/>
        </p:nvSpPr>
        <p:spPr>
          <a:xfrm rot="-2700000" flipH="1">
            <a:off x="-281616" y="-190459"/>
            <a:ext cx="1369875" cy="103209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2" name="Google Shape;222;p45"/>
          <p:cNvSpPr/>
          <p:nvPr/>
        </p:nvSpPr>
        <p:spPr>
          <a:xfrm rot="-2700000" flipH="1">
            <a:off x="668700" y="316621"/>
            <a:ext cx="484085" cy="484085"/>
          </a:xfrm>
          <a:prstGeom prst="rect">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3" name="Google Shape;223;p45"/>
          <p:cNvSpPr/>
          <p:nvPr/>
        </p:nvSpPr>
        <p:spPr>
          <a:xfrm rot="-2700000" flipH="1">
            <a:off x="7532673" y="491330"/>
            <a:ext cx="515481" cy="515481"/>
          </a:xfrm>
          <a:prstGeom prst="rect">
            <a:avLst/>
          </a:prstGeom>
          <a:solidFill>
            <a:schemeClr val="accent4">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4" name="Google Shape;224;p45"/>
          <p:cNvSpPr/>
          <p:nvPr/>
        </p:nvSpPr>
        <p:spPr>
          <a:xfrm rot="10800000" flipH="1">
            <a:off x="7017482" y="-1"/>
            <a:ext cx="2126518" cy="1110628"/>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5" name="Google Shape;225;p45"/>
          <p:cNvSpPr/>
          <p:nvPr/>
        </p:nvSpPr>
        <p:spPr>
          <a:xfrm flipH="1">
            <a:off x="5982342" y="4586625"/>
            <a:ext cx="1120800" cy="556800"/>
          </a:xfrm>
          <a:prstGeom prst="triangle">
            <a:avLst>
              <a:gd name="adj" fmla="val 50000"/>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26" name="Google Shape;226;p45"/>
          <p:cNvSpPr/>
          <p:nvPr/>
        </p:nvSpPr>
        <p:spPr>
          <a:xfrm flipH="1">
            <a:off x="5703137" y="4839857"/>
            <a:ext cx="611100" cy="303600"/>
          </a:xfrm>
          <a:prstGeom prst="triangle">
            <a:avLst>
              <a:gd name="adj" fmla="val 50000"/>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grpSp>
        <p:nvGrpSpPr>
          <p:cNvPr id="227" name="Google Shape;227;p45"/>
          <p:cNvGrpSpPr/>
          <p:nvPr/>
        </p:nvGrpSpPr>
        <p:grpSpPr>
          <a:xfrm>
            <a:off x="383500" y="67150"/>
            <a:ext cx="8363700" cy="4863700"/>
            <a:chOff x="383500" y="67150"/>
            <a:chExt cx="8363700" cy="4863700"/>
          </a:xfrm>
        </p:grpSpPr>
        <p:pic>
          <p:nvPicPr>
            <p:cNvPr id="228" name="Google Shape;228;p45"/>
            <p:cNvPicPr preferRelativeResize="0"/>
            <p:nvPr/>
          </p:nvPicPr>
          <p:blipFill>
            <a:blip r:embed="rId1"/>
            <a:stretch>
              <a:fillRect/>
            </a:stretch>
          </p:blipFill>
          <p:spPr>
            <a:xfrm>
              <a:off x="425300" y="770850"/>
              <a:ext cx="8280100" cy="4160000"/>
            </a:xfrm>
            <a:prstGeom prst="rect">
              <a:avLst/>
            </a:prstGeom>
            <a:noFill/>
            <a:ln>
              <a:noFill/>
            </a:ln>
          </p:spPr>
        </p:pic>
        <p:sp>
          <p:nvSpPr>
            <p:cNvPr id="229" name="Google Shape;229;p45"/>
            <p:cNvSpPr txBox="1"/>
            <p:nvPr/>
          </p:nvSpPr>
          <p:spPr>
            <a:xfrm>
              <a:off x="1023375" y="1701200"/>
              <a:ext cx="1240500" cy="3849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API interface</a:t>
              </a:r>
              <a:endParaRPr sz="1300"/>
            </a:p>
          </p:txBody>
        </p:sp>
        <p:sp>
          <p:nvSpPr>
            <p:cNvPr id="230" name="Google Shape;230;p45"/>
            <p:cNvSpPr/>
            <p:nvPr/>
          </p:nvSpPr>
          <p:spPr>
            <a:xfrm>
              <a:off x="1089825" y="3364475"/>
              <a:ext cx="1173900" cy="729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t>Compared Features and identified Emotions</a:t>
              </a:r>
              <a:endParaRPr sz="1100"/>
            </a:p>
          </p:txBody>
        </p:sp>
        <p:sp>
          <p:nvSpPr>
            <p:cNvPr id="231" name="Google Shape;231;p45"/>
            <p:cNvSpPr/>
            <p:nvPr/>
          </p:nvSpPr>
          <p:spPr>
            <a:xfrm>
              <a:off x="383500" y="67150"/>
              <a:ext cx="8363700" cy="684600"/>
            </a:xfrm>
            <a:prstGeom prst="rect">
              <a:avLst/>
            </a:prstGeom>
            <a:noFill/>
            <a:ln>
              <a:noFill/>
            </a:ln>
          </p:spPr>
          <p:txBody>
            <a:bodyPr spcFirstLastPara="1" wrap="square" lIns="90000" tIns="91425" rIns="90000" bIns="91425" anchor="t" anchorCtr="0">
              <a:noAutofit/>
            </a:bodyPr>
            <a:lstStyle/>
            <a:p>
              <a:pPr marL="0" marR="0" lvl="0" indent="0" algn="ctr" rtl="0">
                <a:spcBef>
                  <a:spcPts val="0"/>
                </a:spcBef>
                <a:spcAft>
                  <a:spcPts val="0"/>
                </a:spcAft>
                <a:buNone/>
              </a:pPr>
              <a:r>
                <a:rPr lang="en-GB" sz="3600" b="1">
                  <a:solidFill>
                    <a:schemeClr val="dk1"/>
                  </a:solidFill>
                  <a:latin typeface="Rajdhani"/>
                  <a:ea typeface="Rajdhani"/>
                  <a:cs typeface="Rajdhani"/>
                  <a:sym typeface="Rajdhani"/>
                </a:rPr>
                <a:t>Sequence Diagram</a:t>
              </a:r>
              <a:endParaRPr sz="3600" b="1" strike="noStrike">
                <a:solidFill>
                  <a:schemeClr val="dk1"/>
                </a:solidFill>
                <a:latin typeface="Rajdhani"/>
                <a:ea typeface="Rajdhani"/>
                <a:cs typeface="Rajdhani"/>
                <a:sym typeface="Rajdhan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35"/>
        <p:cNvGrpSpPr/>
        <p:nvPr/>
      </p:nvGrpSpPr>
      <p:grpSpPr>
        <a:xfrm>
          <a:off x="0" y="0"/>
          <a:ext cx="0" cy="0"/>
          <a:chOff x="0" y="0"/>
          <a:chExt cx="0" cy="0"/>
        </a:xfrm>
      </p:grpSpPr>
      <p:sp>
        <p:nvSpPr>
          <p:cNvPr id="236" name="Google Shape;236;p46"/>
          <p:cNvSpPr/>
          <p:nvPr/>
        </p:nvSpPr>
        <p:spPr>
          <a:xfrm>
            <a:off x="390087" y="108223"/>
            <a:ext cx="8363825" cy="855360"/>
          </a:xfrm>
          <a:prstGeom prst="rect">
            <a:avLst/>
          </a:prstGeom>
          <a:noFill/>
          <a:ln>
            <a:noFill/>
          </a:ln>
        </p:spPr>
        <p:txBody>
          <a:bodyPr spcFirstLastPara="1" wrap="square" lIns="90000" tIns="91425" rIns="90000" bIns="91425" anchor="t" anchorCtr="0">
            <a:noAutofit/>
          </a:bodyPr>
          <a:lstStyle/>
          <a:p>
            <a:pPr marL="0" marR="0" lvl="0" indent="0" algn="ctr" rtl="0">
              <a:lnSpc>
                <a:spcPct val="100000"/>
              </a:lnSpc>
              <a:spcBef>
                <a:spcPts val="0"/>
              </a:spcBef>
              <a:spcAft>
                <a:spcPts val="0"/>
              </a:spcAft>
              <a:buNone/>
            </a:pPr>
            <a:r>
              <a:rPr lang="en-GB" sz="3600" b="1" strike="noStrike">
                <a:solidFill>
                  <a:srgbClr val="F3F3F3"/>
                </a:solidFill>
                <a:latin typeface="Rajdhani"/>
                <a:ea typeface="Rajdhani"/>
                <a:cs typeface="Rajdhani"/>
                <a:sym typeface="Rajdhani"/>
              </a:rPr>
              <a:t>Modules / Functionality </a:t>
            </a:r>
            <a:endParaRPr sz="3600" b="0" strike="noStrike">
              <a:solidFill>
                <a:schemeClr val="dk1"/>
              </a:solidFill>
              <a:latin typeface="Arial" panose="020B0604020202090204"/>
              <a:ea typeface="Arial" panose="020B0604020202090204"/>
              <a:cs typeface="Arial" panose="020B0604020202090204"/>
              <a:sym typeface="Arial" panose="020B0604020202090204"/>
            </a:endParaRPr>
          </a:p>
        </p:txBody>
      </p:sp>
      <p:sp>
        <p:nvSpPr>
          <p:cNvPr id="237" name="Google Shape;237;p46"/>
          <p:cNvSpPr txBox="1"/>
          <p:nvPr/>
        </p:nvSpPr>
        <p:spPr>
          <a:xfrm>
            <a:off x="2806634" y="3352800"/>
            <a:ext cx="3530730" cy="461665"/>
          </a:xfrm>
          <a:prstGeom prst="rect">
            <a:avLst/>
          </a:prstGeom>
          <a:noFill/>
          <a:ln w="9525" cap="flat" cmpd="sng">
            <a:solidFill>
              <a:srgbClr val="FABF8E"/>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300" b="1">
                <a:solidFill>
                  <a:srgbClr val="F3F3F3"/>
                </a:solidFill>
                <a:latin typeface="Times New Roman" panose="02020503050405090304"/>
                <a:ea typeface="Times New Roman" panose="02020503050405090304"/>
                <a:cs typeface="Times New Roman" panose="02020503050405090304"/>
                <a:sym typeface="Times New Roman" panose="02020503050405090304"/>
              </a:rPr>
              <a:t>Performance Evaluation</a:t>
            </a:r>
            <a:endParaRPr sz="2300">
              <a:solidFill>
                <a:schemeClr val="dk1"/>
              </a:solidFill>
              <a:latin typeface="Arial" panose="020B0604020202090204"/>
              <a:ea typeface="Arial" panose="020B0604020202090204"/>
              <a:cs typeface="Arial" panose="020B0604020202090204"/>
              <a:sym typeface="Arial" panose="020B0604020202090204"/>
            </a:endParaRPr>
          </a:p>
        </p:txBody>
      </p:sp>
      <p:cxnSp>
        <p:nvCxnSpPr>
          <p:cNvPr id="238" name="Google Shape;238;p46"/>
          <p:cNvCxnSpPr/>
          <p:nvPr/>
        </p:nvCxnSpPr>
        <p:spPr>
          <a:xfrm>
            <a:off x="1357745" y="3200400"/>
            <a:ext cx="6428509" cy="0"/>
          </a:xfrm>
          <a:prstGeom prst="straightConnector1">
            <a:avLst/>
          </a:prstGeom>
          <a:noFill/>
          <a:ln w="9525" cap="flat" cmpd="sng">
            <a:solidFill>
              <a:srgbClr val="4A7DBA"/>
            </a:solidFill>
            <a:prstDash val="solid"/>
            <a:round/>
            <a:headEnd type="none" w="sm" len="sm"/>
            <a:tailEnd type="none" w="sm" len="sm"/>
          </a:ln>
        </p:spPr>
      </p:cxnSp>
      <p:sp>
        <p:nvSpPr>
          <p:cNvPr id="239" name="Google Shape;239;p46"/>
          <p:cNvSpPr txBox="1"/>
          <p:nvPr/>
        </p:nvSpPr>
        <p:spPr>
          <a:xfrm>
            <a:off x="2480619" y="1055850"/>
            <a:ext cx="3938343" cy="461665"/>
          </a:xfrm>
          <a:prstGeom prst="rect">
            <a:avLst/>
          </a:prstGeom>
          <a:noFill/>
          <a:ln w="9525" cap="flat" cmpd="sng">
            <a:solidFill>
              <a:srgbClr val="FABF8E"/>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300" b="1">
                <a:solidFill>
                  <a:srgbClr val="F3F3F3"/>
                </a:solidFill>
                <a:latin typeface="Times New Roman" panose="02020503050405090304"/>
                <a:ea typeface="Times New Roman" panose="02020503050405090304"/>
                <a:cs typeface="Times New Roman" panose="02020503050405090304"/>
                <a:sym typeface="Times New Roman" panose="02020503050405090304"/>
              </a:rPr>
              <a:t>Creating CNN LSTM Model</a:t>
            </a:r>
            <a:endParaRPr sz="2300">
              <a:solidFill>
                <a:schemeClr val="dk1"/>
              </a:solidFill>
              <a:latin typeface="Arial" panose="020B0604020202090204"/>
              <a:ea typeface="Arial" panose="020B0604020202090204"/>
              <a:cs typeface="Arial" panose="020B0604020202090204"/>
              <a:sym typeface="Arial" panose="020B0604020202090204"/>
            </a:endParaRPr>
          </a:p>
        </p:txBody>
      </p:sp>
      <p:sp>
        <p:nvSpPr>
          <p:cNvPr id="240" name="Google Shape;240;p46"/>
          <p:cNvSpPr txBox="1"/>
          <p:nvPr/>
        </p:nvSpPr>
        <p:spPr>
          <a:xfrm>
            <a:off x="1357745" y="4055760"/>
            <a:ext cx="6719400" cy="80040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lt1"/>
              </a:buClr>
              <a:buSzPts val="2300"/>
              <a:buFont typeface="Arial" panose="020B0604020202090204"/>
              <a:buChar char="•"/>
            </a:pPr>
            <a:r>
              <a:rPr lang="en-GB" sz="2300">
                <a:solidFill>
                  <a:schemeClr val="lt1"/>
                </a:solidFill>
                <a:latin typeface="Arial" panose="020B0604020202090204"/>
                <a:ea typeface="Arial" panose="020B0604020202090204"/>
                <a:cs typeface="Arial" panose="020B0604020202090204"/>
                <a:sym typeface="Arial" panose="020B0604020202090204"/>
              </a:rPr>
              <a:t>Carried out with encouraging results of previous </a:t>
            </a:r>
            <a:r>
              <a:rPr lang="en-GB" sz="2300">
                <a:solidFill>
                  <a:schemeClr val="lt1"/>
                </a:solidFill>
              </a:rPr>
              <a:t>experiments</a:t>
            </a:r>
            <a:r>
              <a:rPr lang="en-GB" sz="2300">
                <a:solidFill>
                  <a:schemeClr val="lt1"/>
                </a:solidFill>
                <a:latin typeface="Arial" panose="020B0604020202090204"/>
                <a:ea typeface="Arial" panose="020B0604020202090204"/>
                <a:cs typeface="Arial" panose="020B0604020202090204"/>
                <a:sym typeface="Arial" panose="020B0604020202090204"/>
              </a:rPr>
              <a:t>.</a:t>
            </a:r>
            <a:endParaRPr lang="en-GB" sz="2300">
              <a:solidFill>
                <a:schemeClr val="lt1"/>
              </a:solidFill>
              <a:latin typeface="Arial" panose="020B0604020202090204"/>
              <a:ea typeface="Arial" panose="020B0604020202090204"/>
              <a:cs typeface="Arial" panose="020B0604020202090204"/>
              <a:sym typeface="Arial" panose="020B0604020202090204"/>
            </a:endParaRPr>
          </a:p>
        </p:txBody>
      </p:sp>
      <p:sp>
        <p:nvSpPr>
          <p:cNvPr id="241" name="Google Shape;241;p46"/>
          <p:cNvSpPr txBox="1"/>
          <p:nvPr/>
        </p:nvSpPr>
        <p:spPr>
          <a:xfrm>
            <a:off x="810725" y="1607350"/>
            <a:ext cx="8107200" cy="15546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lt1"/>
              </a:buClr>
              <a:buSzPts val="1800"/>
              <a:buFont typeface="Arial" panose="020B0604020202090204"/>
              <a:buChar char="•"/>
            </a:pPr>
            <a:r>
              <a:rPr lang="en-GB" sz="1800">
                <a:solidFill>
                  <a:schemeClr val="lt1"/>
                </a:solidFill>
              </a:rPr>
              <a:t>Collecting, preparing and processing image Data</a:t>
            </a:r>
            <a:endParaRPr sz="1800">
              <a:solidFill>
                <a:schemeClr val="lt1"/>
              </a:solidFill>
            </a:endParaRPr>
          </a:p>
          <a:p>
            <a:pPr marL="285750" marR="0" lvl="0" indent="-285750" algn="l" rtl="0">
              <a:lnSpc>
                <a:spcPct val="150000"/>
              </a:lnSpc>
              <a:spcBef>
                <a:spcPts val="0"/>
              </a:spcBef>
              <a:spcAft>
                <a:spcPts val="0"/>
              </a:spcAft>
              <a:buClr>
                <a:schemeClr val="lt1"/>
              </a:buClr>
              <a:buSzPts val="1800"/>
              <a:buFont typeface="Arial" panose="020B0604020202090204"/>
              <a:buChar char="•"/>
            </a:pPr>
            <a:r>
              <a:rPr lang="en-GB" sz="1800">
                <a:solidFill>
                  <a:schemeClr val="lt1"/>
                </a:solidFill>
                <a:latin typeface="Arial" panose="020B0604020202090204"/>
                <a:ea typeface="Arial" panose="020B0604020202090204"/>
                <a:cs typeface="Arial" panose="020B0604020202090204"/>
                <a:sym typeface="Arial" panose="020B0604020202090204"/>
              </a:rPr>
              <a:t>Training the model using CNN</a:t>
            </a:r>
            <a:endParaRPr lang="en-GB" sz="1800">
              <a:solidFill>
                <a:schemeClr val="lt1"/>
              </a:solidFill>
              <a:latin typeface="Arial" panose="020B0604020202090204"/>
              <a:ea typeface="Arial" panose="020B0604020202090204"/>
              <a:cs typeface="Arial" panose="020B0604020202090204"/>
              <a:sym typeface="Arial" panose="020B0604020202090204"/>
            </a:endParaRPr>
          </a:p>
          <a:p>
            <a:pPr marL="285750" marR="0" lvl="0" indent="-285750" algn="l" rtl="0">
              <a:lnSpc>
                <a:spcPct val="150000"/>
              </a:lnSpc>
              <a:spcBef>
                <a:spcPts val="0"/>
              </a:spcBef>
              <a:spcAft>
                <a:spcPts val="0"/>
              </a:spcAft>
              <a:buClr>
                <a:schemeClr val="lt1"/>
              </a:buClr>
              <a:buSzPts val="1800"/>
              <a:buFont typeface="Arial" panose="020B0604020202090204"/>
              <a:buChar char="•"/>
            </a:pPr>
            <a:r>
              <a:rPr lang="en-GB" sz="1800">
                <a:solidFill>
                  <a:schemeClr val="lt1"/>
                </a:solidFill>
                <a:latin typeface="Arial" panose="020B0604020202090204"/>
                <a:ea typeface="Arial" panose="020B0604020202090204"/>
                <a:cs typeface="Arial" panose="020B0604020202090204"/>
                <a:sym typeface="Arial" panose="020B0604020202090204"/>
              </a:rPr>
              <a:t>Using LSTM to build up state</a:t>
            </a:r>
            <a:r>
              <a:rPr lang="en-GB" sz="1800">
                <a:solidFill>
                  <a:schemeClr val="lt1"/>
                </a:solidFill>
              </a:rPr>
              <a:t>, </a:t>
            </a:r>
            <a:r>
              <a:rPr lang="en-GB" sz="1800">
                <a:solidFill>
                  <a:schemeClr val="lt1"/>
                </a:solidFill>
                <a:latin typeface="Arial" panose="020B0604020202090204"/>
                <a:ea typeface="Arial" panose="020B0604020202090204"/>
                <a:cs typeface="Arial" panose="020B0604020202090204"/>
                <a:sym typeface="Arial" panose="020B0604020202090204"/>
              </a:rPr>
              <a:t>update weights and </a:t>
            </a:r>
            <a:r>
              <a:rPr lang="en-GB" sz="1800">
                <a:solidFill>
                  <a:schemeClr val="lt1"/>
                </a:solidFill>
              </a:rPr>
              <a:t>Back Propagate errors</a:t>
            </a:r>
            <a:endParaRPr lang="en-GB" sz="1800">
              <a:solidFill>
                <a:schemeClr val="lt1"/>
              </a:solidFill>
            </a:endParaRPr>
          </a:p>
          <a:p>
            <a:pPr marL="457200" marR="0" lvl="0" indent="0" algn="l" rtl="0">
              <a:lnSpc>
                <a:spcPct val="150000"/>
              </a:lnSpc>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7"/>
          <p:cNvSpPr/>
          <p:nvPr/>
        </p:nvSpPr>
        <p:spPr>
          <a:xfrm>
            <a:off x="863900" y="1488550"/>
            <a:ext cx="7589100" cy="2857500"/>
          </a:xfrm>
          <a:prstGeom prst="rect">
            <a:avLst/>
          </a:prstGeom>
          <a:solidFill>
            <a:srgbClr val="FFFDFD">
              <a:alpha val="95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47"/>
          <p:cNvSpPr txBox="1"/>
          <p:nvPr/>
        </p:nvSpPr>
        <p:spPr>
          <a:xfrm>
            <a:off x="279100" y="412000"/>
            <a:ext cx="86787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3400" b="1">
                <a:solidFill>
                  <a:schemeClr val="lt1"/>
                </a:solidFill>
                <a:latin typeface="Nunito"/>
                <a:ea typeface="Nunito"/>
                <a:cs typeface="Nunito"/>
                <a:sym typeface="Nunito"/>
              </a:rPr>
              <a:t>Collecting, Preparing and Processing Data</a:t>
            </a:r>
            <a:endParaRPr sz="3400" b="1">
              <a:solidFill>
                <a:schemeClr val="dk1"/>
              </a:solidFill>
              <a:latin typeface="Nunito"/>
              <a:ea typeface="Nunito"/>
              <a:cs typeface="Nunito"/>
              <a:sym typeface="Nunito"/>
            </a:endParaRPr>
          </a:p>
        </p:txBody>
      </p:sp>
      <p:sp>
        <p:nvSpPr>
          <p:cNvPr id="248" name="Google Shape;248;p47"/>
          <p:cNvSpPr txBox="1"/>
          <p:nvPr/>
        </p:nvSpPr>
        <p:spPr>
          <a:xfrm>
            <a:off x="1016750" y="1747450"/>
            <a:ext cx="7283400" cy="23397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Collecting images to prepare dataset</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Image enhancement and restoration</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Coloured image processing to Grayscale</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Morphological Processing and image segmentation</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Conversion to Dataset using Pandas and sklearn</a:t>
            </a:r>
            <a:endParaRPr sz="2500">
              <a:solidFill>
                <a:srgbClr val="FFFFFF"/>
              </a:solidFill>
              <a:latin typeface="Times" panose="00000500000000020000"/>
              <a:ea typeface="Times" panose="00000500000000020000"/>
              <a:cs typeface="Times" panose="00000500000000020000"/>
              <a:sym typeface="Times" panose="0000050000000002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8"/>
          <p:cNvSpPr/>
          <p:nvPr/>
        </p:nvSpPr>
        <p:spPr>
          <a:xfrm>
            <a:off x="863900" y="1727800"/>
            <a:ext cx="7589100" cy="2405700"/>
          </a:xfrm>
          <a:prstGeom prst="rect">
            <a:avLst/>
          </a:prstGeom>
          <a:solidFill>
            <a:srgbClr val="FFFDFD">
              <a:alpha val="95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48"/>
          <p:cNvSpPr txBox="1"/>
          <p:nvPr/>
        </p:nvSpPr>
        <p:spPr>
          <a:xfrm>
            <a:off x="279100" y="412000"/>
            <a:ext cx="86787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3400" b="1">
                <a:solidFill>
                  <a:schemeClr val="lt1"/>
                </a:solidFill>
                <a:latin typeface="Nunito"/>
                <a:ea typeface="Nunito"/>
                <a:cs typeface="Nunito"/>
                <a:sym typeface="Nunito"/>
              </a:rPr>
              <a:t>Training the Model Using CNN</a:t>
            </a:r>
            <a:endParaRPr sz="3400" b="1">
              <a:solidFill>
                <a:schemeClr val="dk1"/>
              </a:solidFill>
              <a:latin typeface="Nunito"/>
              <a:ea typeface="Nunito"/>
              <a:cs typeface="Nunito"/>
              <a:sym typeface="Nunito"/>
            </a:endParaRPr>
          </a:p>
        </p:txBody>
      </p:sp>
      <p:sp>
        <p:nvSpPr>
          <p:cNvPr id="255" name="Google Shape;255;p48"/>
          <p:cNvSpPr txBox="1"/>
          <p:nvPr/>
        </p:nvSpPr>
        <p:spPr>
          <a:xfrm>
            <a:off x="1016750" y="1968700"/>
            <a:ext cx="7283400" cy="18972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Create a Test and Train set from prepared dataset</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Create a kernel of 7X7</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Use Relu Activation</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Train the layer with increasing epoches</a:t>
            </a:r>
            <a:endParaRPr sz="2500">
              <a:solidFill>
                <a:srgbClr val="FFFFFF"/>
              </a:solidFill>
              <a:latin typeface="Times" panose="00000500000000020000"/>
              <a:ea typeface="Times" panose="00000500000000020000"/>
              <a:cs typeface="Times" panose="00000500000000020000"/>
              <a:sym typeface="Times" panose="0000050000000002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9"/>
          <p:cNvSpPr/>
          <p:nvPr/>
        </p:nvSpPr>
        <p:spPr>
          <a:xfrm>
            <a:off x="398725" y="1488550"/>
            <a:ext cx="8386500" cy="3229500"/>
          </a:xfrm>
          <a:prstGeom prst="rect">
            <a:avLst/>
          </a:prstGeom>
          <a:solidFill>
            <a:srgbClr val="FFFDFD">
              <a:alpha val="9500"/>
            </a:srgbClr>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49"/>
          <p:cNvSpPr txBox="1"/>
          <p:nvPr/>
        </p:nvSpPr>
        <p:spPr>
          <a:xfrm>
            <a:off x="279100" y="412000"/>
            <a:ext cx="8678700" cy="7080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GB" sz="3400" b="1">
                <a:solidFill>
                  <a:schemeClr val="lt1"/>
                </a:solidFill>
                <a:latin typeface="Nunito"/>
                <a:ea typeface="Nunito"/>
                <a:cs typeface="Nunito"/>
                <a:sym typeface="Nunito"/>
              </a:rPr>
              <a:t>Build single LSTM model</a:t>
            </a:r>
            <a:endParaRPr sz="3400" b="1">
              <a:solidFill>
                <a:schemeClr val="dk1"/>
              </a:solidFill>
              <a:latin typeface="Nunito"/>
              <a:ea typeface="Nunito"/>
              <a:cs typeface="Nunito"/>
              <a:sym typeface="Nunito"/>
            </a:endParaRPr>
          </a:p>
        </p:txBody>
      </p:sp>
      <p:sp>
        <p:nvSpPr>
          <p:cNvPr id="262" name="Google Shape;262;p49"/>
          <p:cNvSpPr txBox="1"/>
          <p:nvPr/>
        </p:nvSpPr>
        <p:spPr>
          <a:xfrm>
            <a:off x="637950" y="1747450"/>
            <a:ext cx="7934700" cy="2782200"/>
          </a:xfrm>
          <a:prstGeom prst="rect">
            <a:avLst/>
          </a:prstGeom>
          <a:noFill/>
          <a:ln>
            <a:noFill/>
          </a:ln>
        </p:spPr>
        <p:txBody>
          <a:bodyPr spcFirstLastPara="1" wrap="square" lIns="91425" tIns="91425" rIns="91425" bIns="91425" anchor="t" anchorCtr="0">
            <a:spAutoFit/>
          </a:bodyPr>
          <a:lstStyle/>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Transform input pixels into an internal matrix or vector representation.</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build up internal state and update weights using BPTT (repeat above operation on multiple images)</a:t>
            </a:r>
            <a:endParaRPr sz="2500">
              <a:solidFill>
                <a:srgbClr val="FFFFFF"/>
              </a:solidFill>
              <a:latin typeface="Times" panose="00000500000000020000"/>
              <a:ea typeface="Times" panose="00000500000000020000"/>
              <a:cs typeface="Times" panose="00000500000000020000"/>
              <a:sym typeface="Times" panose="00000500000000020000"/>
            </a:endParaRPr>
          </a:p>
          <a:p>
            <a:pPr marL="457200" lvl="0" indent="-387350" algn="l" rtl="0">
              <a:lnSpc>
                <a:spcPct val="115000"/>
              </a:lnSpc>
              <a:spcBef>
                <a:spcPts val="0"/>
              </a:spcBef>
              <a:spcAft>
                <a:spcPts val="0"/>
              </a:spcAft>
              <a:buClr>
                <a:srgbClr val="FFFFFF"/>
              </a:buClr>
              <a:buSzPts val="2500"/>
              <a:buFont typeface="Times" panose="00000500000000020000"/>
              <a:buChar char="➢"/>
            </a:pPr>
            <a:r>
              <a:rPr lang="en-GB" sz="2500">
                <a:solidFill>
                  <a:srgbClr val="FFFFFF"/>
                </a:solidFill>
                <a:latin typeface="Times" panose="00000500000000020000"/>
                <a:ea typeface="Times" panose="00000500000000020000"/>
                <a:cs typeface="Times" panose="00000500000000020000"/>
                <a:sym typeface="Times" panose="00000500000000020000"/>
              </a:rPr>
              <a:t>Train by back propagating error from the LSTM across multiple input images to the CNN model.</a:t>
            </a:r>
            <a:endParaRPr sz="2500">
              <a:solidFill>
                <a:srgbClr val="FFFFFF"/>
              </a:solidFill>
              <a:latin typeface="Times" panose="00000500000000020000"/>
              <a:ea typeface="Times" panose="00000500000000020000"/>
              <a:cs typeface="Times" panose="00000500000000020000"/>
              <a:sym typeface="Times" panose="0000050000000002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solidFill>
                  <a:schemeClr val="tx1"/>
                </a:solidFill>
              </a:rPr>
              <a:t>PERFORMANCE EVALUATION</a:t>
            </a:r>
            <a:endParaRPr lang="en-IN" sz="3200" dirty="0">
              <a:solidFill>
                <a:schemeClr val="tx1"/>
              </a:solidFill>
            </a:endParaRPr>
          </a:p>
        </p:txBody>
      </p:sp>
      <p:sp>
        <p:nvSpPr>
          <p:cNvPr id="3" name="Subtitle 2"/>
          <p:cNvSpPr>
            <a:spLocks noGrp="1"/>
          </p:cNvSpPr>
          <p:nvPr>
            <p:ph type="subTitle" idx="1"/>
          </p:nvPr>
        </p:nvSpPr>
        <p:spPr>
          <a:xfrm>
            <a:off x="457200" y="1063800"/>
            <a:ext cx="4711148" cy="4174435"/>
          </a:xfrm>
        </p:spPr>
        <p:txBody>
          <a:bodyPr>
            <a:normAutofit fontScale="85000" lnSpcReduction="10000"/>
          </a:bodyPr>
          <a:lstStyle/>
          <a:p>
            <a:pPr>
              <a:buFont typeface="Arial" panose="020B0604020202090204" pitchFamily="34" charset="0"/>
              <a:buChar char="•"/>
            </a:pPr>
            <a:r>
              <a:rPr lang="en-US" sz="1800" dirty="0">
                <a:effectLst/>
                <a:latin typeface="Times New Roman" panose="02020503050405090304" pitchFamily="18" charset="0"/>
                <a:ea typeface="Times New Roman" panose="02020503050405090304" pitchFamily="18" charset="0"/>
              </a:rPr>
              <a:t>The performance of the CNNs is used </a:t>
            </a:r>
            <a:r>
              <a:rPr lang="en-IN" sz="1800" dirty="0">
                <a:effectLst/>
                <a:latin typeface="Times New Roman" panose="02020503050405090304" pitchFamily="18" charset="0"/>
                <a:ea typeface="Times New Roman" panose="02020503050405090304" pitchFamily="18" charset="0"/>
              </a:rPr>
              <a:t>extract visual features by learning on a large number of static images. </a:t>
            </a:r>
            <a:endParaRPr lang="en-IN"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r>
              <a:rPr lang="en-IN" sz="1800" dirty="0">
                <a:effectLst/>
                <a:latin typeface="Times New Roman" panose="02020503050405090304" pitchFamily="18" charset="0"/>
                <a:ea typeface="Times New Roman" panose="02020503050405090304" pitchFamily="18" charset="0"/>
              </a:rPr>
              <a:t>The performance of the proposed system is verified through leave-one-out cross-validation and compared with that of other models.</a:t>
            </a:r>
            <a:r>
              <a:rPr lang="en-US" sz="1800" dirty="0">
                <a:effectLst/>
                <a:latin typeface="Times New Roman" panose="02020503050405090304" pitchFamily="18" charset="0"/>
                <a:ea typeface="Times New Roman" panose="02020503050405090304" pitchFamily="18" charset="0"/>
              </a:rPr>
              <a:t> If the validation loss decreases then the accuracy will increase.</a:t>
            </a:r>
            <a:r>
              <a:rPr lang="en-IN" sz="1800" dirty="0">
                <a:effectLst/>
                <a:latin typeface="Times New Roman" panose="02020503050405090304" pitchFamily="18" charset="0"/>
                <a:ea typeface="Times New Roman" panose="02020503050405090304" pitchFamily="18" charset="0"/>
              </a:rPr>
              <a:t> </a:t>
            </a:r>
            <a:endParaRPr lang="en-IN"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r>
              <a:rPr lang="en-IN" sz="1800" dirty="0">
                <a:effectLst/>
                <a:latin typeface="Times New Roman" panose="02020503050405090304" pitchFamily="18" charset="0"/>
                <a:ea typeface="Times New Roman" panose="02020503050405090304" pitchFamily="18" charset="0"/>
              </a:rPr>
              <a:t>The system is applied to a humanoid robot to demonstrate its practicability for improving the HRI.</a:t>
            </a:r>
            <a:endParaRPr lang="en-IN"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r>
              <a:rPr lang="en-IN" sz="1800" dirty="0">
                <a:effectLst/>
                <a:latin typeface="Times New Roman" panose="02020503050405090304" pitchFamily="18" charset="0"/>
                <a:ea typeface="Times New Roman" panose="02020503050405090304" pitchFamily="18" charset="0"/>
              </a:rPr>
              <a:t> It involves a complex process and since the robot is made the cost of the project is also high and hence we came up with the only software solution which uses API based emotion detector with deep learning technique reducing complexity.</a:t>
            </a:r>
            <a:endParaRPr lang="en-IN"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r>
              <a:rPr lang="en-IN" sz="1800" dirty="0">
                <a:effectLst/>
                <a:latin typeface="Times New Roman" panose="02020503050405090304" pitchFamily="18" charset="0"/>
                <a:ea typeface="Times New Roman" panose="02020503050405090304" pitchFamily="18" charset="0"/>
              </a:rPr>
              <a:t> Effectiveness of the API is measured through several defeats and experiments by backpropagation of error's.</a:t>
            </a:r>
            <a:r>
              <a:rPr lang="en-US" sz="1800" dirty="0">
                <a:effectLst/>
                <a:latin typeface="Times New Roman" panose="02020503050405090304" pitchFamily="18" charset="0"/>
                <a:ea typeface="Times New Roman" panose="02020503050405090304" pitchFamily="18" charset="0"/>
              </a:rPr>
              <a:t> In this experiment we found that using static images average 95% results are correctly matched with the images during training we are getting 95% accuracy on testing.</a:t>
            </a:r>
            <a:endParaRPr lang="en-IN"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endParaRPr lang="en-IN" dirty="0"/>
          </a:p>
        </p:txBody>
      </p:sp>
      <p:pic>
        <p:nvPicPr>
          <p:cNvPr id="4" name="image2.png"/>
          <p:cNvPicPr/>
          <p:nvPr/>
        </p:nvPicPr>
        <p:blipFill>
          <a:blip r:embed="rId1"/>
          <a:srcRect/>
          <a:stretch>
            <a:fillRect/>
          </a:stretch>
        </p:blipFill>
        <p:spPr>
          <a:xfrm>
            <a:off x="5327374" y="1063800"/>
            <a:ext cx="2895780" cy="3722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solidFill>
                  <a:schemeClr val="tx1"/>
                </a:solidFill>
                <a:latin typeface="Times New Roman" panose="02020503050405090304" pitchFamily="18" charset="0"/>
                <a:cs typeface="Times New Roman" panose="02020503050405090304" pitchFamily="18" charset="0"/>
              </a:rPr>
              <a:t>SCREENSHOTS</a:t>
            </a:r>
            <a:endParaRPr lang="en-IN" dirty="0">
              <a:solidFill>
                <a:schemeClr val="tx1"/>
              </a:solidFill>
              <a:latin typeface="Times New Roman" panose="02020503050405090304" pitchFamily="18" charset="0"/>
              <a:cs typeface="Times New Roman" panose="02020503050405090304" pitchFamily="18" charset="0"/>
            </a:endParaRPr>
          </a:p>
        </p:txBody>
      </p:sp>
      <p:pic>
        <p:nvPicPr>
          <p:cNvPr id="5" name="Picture 4"/>
          <p:cNvPicPr>
            <a:picLocks noChangeAspect="1"/>
          </p:cNvPicPr>
          <p:nvPr/>
        </p:nvPicPr>
        <p:blipFill>
          <a:blip r:embed="rId1"/>
          <a:stretch>
            <a:fillRect/>
          </a:stretch>
        </p:blipFill>
        <p:spPr>
          <a:xfrm>
            <a:off x="4633196" y="1687867"/>
            <a:ext cx="4278891" cy="2724978"/>
          </a:xfrm>
          <a:prstGeom prst="rect">
            <a:avLst/>
          </a:prstGeom>
        </p:spPr>
      </p:pic>
      <p:pic>
        <p:nvPicPr>
          <p:cNvPr id="7" name="Picture 6"/>
          <p:cNvPicPr>
            <a:picLocks noChangeAspect="1"/>
          </p:cNvPicPr>
          <p:nvPr/>
        </p:nvPicPr>
        <p:blipFill>
          <a:blip r:embed="rId2"/>
          <a:stretch>
            <a:fillRect/>
          </a:stretch>
        </p:blipFill>
        <p:spPr>
          <a:xfrm>
            <a:off x="292929" y="1687867"/>
            <a:ext cx="4278891" cy="272497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63590" y="388454"/>
            <a:ext cx="4570418" cy="4366591"/>
          </a:xfrm>
          <a:prstGeom prst="rect">
            <a:avLst/>
          </a:prstGeom>
        </p:spPr>
      </p:pic>
      <p:sp>
        <p:nvSpPr>
          <p:cNvPr id="5" name="TextBox 4"/>
          <p:cNvSpPr txBox="1"/>
          <p:nvPr/>
        </p:nvSpPr>
        <p:spPr>
          <a:xfrm>
            <a:off x="5214731" y="1318591"/>
            <a:ext cx="3698448" cy="1661993"/>
          </a:xfrm>
          <a:prstGeom prst="rect">
            <a:avLst/>
          </a:prstGeom>
          <a:noFill/>
        </p:spPr>
        <p:txBody>
          <a:bodyPr wrap="none" rtlCol="0">
            <a:spAutoFit/>
          </a:bodyPr>
          <a:lstStyle/>
          <a:p>
            <a:r>
              <a:rPr lang="en-US" sz="1800" dirty="0">
                <a:solidFill>
                  <a:schemeClr val="tx1"/>
                </a:solidFill>
              </a:rPr>
              <a:t>INPUT can be given in two ways : </a:t>
            </a:r>
            <a:endParaRPr lang="en-US" sz="1800" dirty="0">
              <a:solidFill>
                <a:schemeClr val="tx1"/>
              </a:solidFill>
            </a:endParaRPr>
          </a:p>
          <a:p>
            <a:endParaRPr lang="en-US" dirty="0">
              <a:solidFill>
                <a:schemeClr val="tx1"/>
              </a:solidFill>
            </a:endParaRPr>
          </a:p>
          <a:p>
            <a:pPr marL="285750" indent="-285750">
              <a:buFont typeface="Arial" panose="020B0604020202090204" pitchFamily="34" charset="0"/>
              <a:buChar char="•"/>
            </a:pPr>
            <a:r>
              <a:rPr lang="en-US" dirty="0">
                <a:solidFill>
                  <a:schemeClr val="tx1"/>
                </a:solidFill>
              </a:rPr>
              <a:t>Image </a:t>
            </a:r>
            <a:endParaRPr lang="en-US" dirty="0">
              <a:solidFill>
                <a:schemeClr val="tx1"/>
              </a:solidFill>
            </a:endParaRPr>
          </a:p>
          <a:p>
            <a:pPr marL="285750" indent="-285750">
              <a:buFont typeface="Arial" panose="020B0604020202090204" pitchFamily="34" charset="0"/>
              <a:buChar char="•"/>
            </a:pPr>
            <a:r>
              <a:rPr lang="en-US" dirty="0">
                <a:solidFill>
                  <a:schemeClr val="tx1"/>
                </a:solidFill>
              </a:rPr>
              <a:t>Video</a:t>
            </a:r>
            <a:endParaRPr lang="en-US" dirty="0">
              <a:solidFill>
                <a:schemeClr val="tx1"/>
              </a:solidFill>
            </a:endParaRPr>
          </a:p>
          <a:p>
            <a:endParaRPr lang="en-US" dirty="0">
              <a:solidFill>
                <a:schemeClr val="tx1"/>
              </a:solidFill>
            </a:endParaRPr>
          </a:p>
          <a:p>
            <a:r>
              <a:rPr lang="en-US" dirty="0">
                <a:solidFill>
                  <a:schemeClr val="tx1"/>
                </a:solidFill>
              </a:rPr>
              <a:t>By enabling the specified format , we can </a:t>
            </a:r>
            <a:endParaRPr lang="en-US" dirty="0">
              <a:solidFill>
                <a:schemeClr val="tx1"/>
              </a:solidFill>
            </a:endParaRPr>
          </a:p>
          <a:p>
            <a:r>
              <a:rPr lang="en-US" dirty="0">
                <a:solidFill>
                  <a:schemeClr val="tx1"/>
                </a:solidFill>
              </a:rPr>
              <a:t>feed input either image or video format .</a:t>
            </a:r>
            <a:endParaRPr lang="en-IN"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1">
            <a:extLst>
              <a:ext uri="{28A0092B-C50C-407E-A947-70E740481C1C}">
                <a14:useLocalDpi xmlns:a14="http://schemas.microsoft.com/office/drawing/2010/main" val="0"/>
              </a:ext>
            </a:extLst>
          </a:blip>
          <a:srcRect/>
          <a:stretch>
            <a:fillRect/>
          </a:stretch>
        </p:blipFill>
        <p:spPr bwMode="auto">
          <a:xfrm>
            <a:off x="1681935" y="975498"/>
            <a:ext cx="1782418" cy="1659522"/>
          </a:xfrm>
          <a:prstGeom prst="rect">
            <a:avLst/>
          </a:prstGeom>
          <a:noFill/>
          <a:ln>
            <a:noFill/>
          </a:ln>
        </p:spPr>
      </p:pic>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185202" y="975498"/>
            <a:ext cx="2443369" cy="1596252"/>
          </a:xfrm>
          <a:prstGeom prst="rect">
            <a:avLst/>
          </a:prstGeom>
          <a:noFill/>
          <a:ln>
            <a:noFill/>
          </a:ln>
        </p:spPr>
      </p:pic>
      <p:sp>
        <p:nvSpPr>
          <p:cNvPr id="8" name="TextBox 7"/>
          <p:cNvSpPr txBox="1"/>
          <p:nvPr/>
        </p:nvSpPr>
        <p:spPr>
          <a:xfrm>
            <a:off x="3244602" y="294125"/>
            <a:ext cx="1214755" cy="400110"/>
          </a:xfrm>
          <a:prstGeom prst="rect">
            <a:avLst/>
          </a:prstGeom>
          <a:noFill/>
        </p:spPr>
        <p:txBody>
          <a:bodyPr wrap="square" rtlCol="0">
            <a:spAutoFit/>
          </a:bodyPr>
          <a:lstStyle/>
          <a:p>
            <a:r>
              <a:rPr lang="en-US" sz="2000" dirty="0">
                <a:solidFill>
                  <a:schemeClr val="tx1"/>
                </a:solidFill>
              </a:rPr>
              <a:t>IMAGE</a:t>
            </a:r>
            <a:endParaRPr lang="en-IN" sz="2000" dirty="0">
              <a:solidFill>
                <a:schemeClr val="tx1"/>
              </a:solidFill>
            </a:endParaRPr>
          </a:p>
        </p:txBody>
      </p:sp>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1676784" y="2867868"/>
            <a:ext cx="1787569" cy="1659522"/>
          </a:xfrm>
          <a:prstGeom prst="rect">
            <a:avLst/>
          </a:prstGeom>
          <a:noFill/>
          <a:ln>
            <a:noFill/>
          </a:ln>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185202" y="2867868"/>
            <a:ext cx="2479815" cy="1596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solidFill>
                  <a:schemeClr val="bg1"/>
                </a:solidFill>
              </a:rPr>
              <a:t>INTRODUCTION</a:t>
            </a:r>
            <a:endParaRPr lang="en-IN" sz="3200" dirty="0">
              <a:solidFill>
                <a:schemeClr val="bg1"/>
              </a:solidFill>
            </a:endParaRPr>
          </a:p>
        </p:txBody>
      </p:sp>
      <p:sp>
        <p:nvSpPr>
          <p:cNvPr id="3" name="Text Placeholder 2"/>
          <p:cNvSpPr>
            <a:spLocks noGrp="1"/>
          </p:cNvSpPr>
          <p:nvPr>
            <p:ph type="body" idx="1"/>
          </p:nvPr>
        </p:nvSpPr>
        <p:spPr/>
        <p:txBody>
          <a:bodyPr>
            <a:normAutofit fontScale="92500" lnSpcReduction="10000"/>
          </a:bodyPr>
          <a:lstStyle/>
          <a:p>
            <a:r>
              <a:rPr lang="en-US" sz="1400" dirty="0">
                <a:solidFill>
                  <a:schemeClr val="bg1"/>
                </a:solidFill>
                <a:effectLst/>
                <a:latin typeface="Times New Roman" panose="02020503050405090304" pitchFamily="18" charset="0"/>
                <a:ea typeface="Times New Roman" panose="02020503050405090304" pitchFamily="18" charset="0"/>
              </a:rPr>
              <a:t>The development and usage of computer systems, software and networks are growing tremendously. These systems have an important role in our everyday life and they make human life much easier. </a:t>
            </a:r>
            <a:endParaRPr lang="en-US" sz="1400" dirty="0">
              <a:solidFill>
                <a:schemeClr val="bg1"/>
              </a:solidFill>
              <a:effectLst/>
              <a:latin typeface="Times New Roman" panose="02020503050405090304" pitchFamily="18" charset="0"/>
              <a:ea typeface="Times New Roman" panose="02020503050405090304" pitchFamily="18" charset="0"/>
            </a:endParaRPr>
          </a:p>
          <a:p>
            <a:r>
              <a:rPr lang="en-US" sz="1400" dirty="0">
                <a:solidFill>
                  <a:schemeClr val="bg1"/>
                </a:solidFill>
                <a:effectLst/>
                <a:latin typeface="Times New Roman" panose="02020503050405090304" pitchFamily="18" charset="0"/>
                <a:ea typeface="Times New Roman" panose="02020503050405090304" pitchFamily="18" charset="0"/>
              </a:rPr>
              <a:t>. Facial emotion recognition system assumes a lot of importance in this era since it can capture the human behavior, feelings, intentions etc. The conventional methods have limited speed and have less accuracy while facial emotion recognition systems using deep learning has proved to be the better one.</a:t>
            </a:r>
            <a:endParaRPr lang="en-IN" sz="1400" dirty="0">
              <a:solidFill>
                <a:schemeClr val="bg1"/>
              </a:solidFill>
              <a:effectLst/>
              <a:latin typeface="Times New Roman" panose="02020503050405090304" pitchFamily="18" charset="0"/>
              <a:ea typeface="Times New Roman" panose="02020503050405090304" pitchFamily="18" charset="0"/>
            </a:endParaRPr>
          </a:p>
          <a:p>
            <a:r>
              <a:rPr lang="en-US" sz="1400" dirty="0">
                <a:solidFill>
                  <a:schemeClr val="bg1"/>
                </a:solidFill>
                <a:effectLst/>
                <a:latin typeface="Times New Roman" panose="02020503050405090304" pitchFamily="18" charset="0"/>
                <a:ea typeface="Times New Roman" panose="02020503050405090304" pitchFamily="18" charset="0"/>
              </a:rPr>
              <a:t>In this project, we use an Amazon EC2 Linux instance to create an Application Programming Interface (API) that predicts facial expression. </a:t>
            </a:r>
            <a:endParaRPr lang="en-US" sz="1400" dirty="0">
              <a:solidFill>
                <a:schemeClr val="bg1"/>
              </a:solidFill>
              <a:effectLst/>
              <a:latin typeface="Times New Roman" panose="02020503050405090304" pitchFamily="18" charset="0"/>
              <a:ea typeface="Times New Roman" panose="02020503050405090304" pitchFamily="18" charset="0"/>
            </a:endParaRPr>
          </a:p>
          <a:p>
            <a:r>
              <a:rPr lang="en-US" sz="1400" dirty="0">
                <a:solidFill>
                  <a:schemeClr val="bg1"/>
                </a:solidFill>
                <a:effectLst/>
                <a:latin typeface="Times New Roman" panose="02020503050405090304" pitchFamily="18" charset="0"/>
                <a:ea typeface="Times New Roman" panose="02020503050405090304" pitchFamily="18" charset="0"/>
              </a:rPr>
              <a:t>. Training and performance assessment are carried out using algorithms and models such as Long Short-Term Memory (LSTM) and Convolutional Neural Networks (CNN). </a:t>
            </a:r>
            <a:endParaRPr lang="en-US" sz="1400" dirty="0">
              <a:solidFill>
                <a:schemeClr val="bg1"/>
              </a:solidFill>
              <a:effectLst/>
              <a:latin typeface="Times New Roman" panose="02020503050405090304" pitchFamily="18" charset="0"/>
              <a:ea typeface="Times New Roman" panose="02020503050405090304" pitchFamily="18" charset="0"/>
            </a:endParaRPr>
          </a:p>
          <a:p>
            <a:r>
              <a:rPr lang="en-US" sz="1400" dirty="0">
                <a:solidFill>
                  <a:schemeClr val="bg1"/>
                </a:solidFill>
                <a:effectLst/>
                <a:latin typeface="Times New Roman" panose="02020503050405090304" pitchFamily="18" charset="0"/>
                <a:ea typeface="Times New Roman" panose="02020503050405090304" pitchFamily="18" charset="0"/>
              </a:rPr>
              <a:t>A Fully Convolutional Neural Network based classifier is used to predict the facial emotions of the person in the image. An FCN (Fully Convolutional Network) is a network composed of only convolutional layers, batch norms and non-linearities, i.e., it has no fully Connected (or Dense) layers. </a:t>
            </a:r>
            <a:endParaRPr lang="en-US" sz="1400" dirty="0">
              <a:solidFill>
                <a:schemeClr val="bg1"/>
              </a:solidFill>
              <a:effectLst/>
              <a:latin typeface="Times New Roman" panose="02020503050405090304" pitchFamily="18" charset="0"/>
              <a:ea typeface="Times New Roman" panose="02020503050405090304" pitchFamily="18" charset="0"/>
            </a:endParaRPr>
          </a:p>
          <a:p>
            <a:r>
              <a:rPr lang="en-US" sz="1500" dirty="0">
                <a:solidFill>
                  <a:schemeClr val="bg1"/>
                </a:solidFill>
                <a:effectLst/>
                <a:latin typeface="Times New Roman" panose="02020503050405090304" pitchFamily="18" charset="0"/>
                <a:ea typeface="Times New Roman" panose="02020503050405090304" pitchFamily="18" charset="0"/>
              </a:rPr>
              <a:t>Backpropagation of errors is used to assess the API's effectiveness after multiple defeats and experiments.</a:t>
            </a:r>
            <a:endParaRPr lang="en-IN" sz="1500" dirty="0">
              <a:solidFill>
                <a:schemeClr val="bg1"/>
              </a:solidFill>
              <a:effectLst/>
              <a:latin typeface="Times New Roman" panose="02020503050405090304" pitchFamily="18" charset="0"/>
              <a:ea typeface="Times New Roman" panose="02020503050405090304" pitchFamily="18" charset="0"/>
            </a:endParaRPr>
          </a:p>
          <a:p>
            <a:endParaRPr lang="en-IN" sz="1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1">
            <a:extLst>
              <a:ext uri="{28A0092B-C50C-407E-A947-70E740481C1C}">
                <a14:useLocalDpi xmlns:a14="http://schemas.microsoft.com/office/drawing/2010/main" val="0"/>
              </a:ext>
            </a:extLst>
          </a:blip>
          <a:srcRect/>
          <a:stretch>
            <a:fillRect/>
          </a:stretch>
        </p:blipFill>
        <p:spPr bwMode="auto">
          <a:xfrm>
            <a:off x="890367" y="1568639"/>
            <a:ext cx="2734102" cy="2426891"/>
          </a:xfrm>
          <a:prstGeom prst="rect">
            <a:avLst/>
          </a:prstGeom>
          <a:noFill/>
          <a:ln>
            <a:noFill/>
          </a:ln>
        </p:spPr>
      </p:pic>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4381128" y="1568639"/>
            <a:ext cx="3550298" cy="2426891"/>
          </a:xfrm>
          <a:prstGeom prst="rect">
            <a:avLst/>
          </a:prstGeom>
          <a:noFill/>
          <a:ln>
            <a:noFill/>
          </a:ln>
        </p:spPr>
      </p:pic>
      <p:sp>
        <p:nvSpPr>
          <p:cNvPr id="8" name="TextBox 7"/>
          <p:cNvSpPr txBox="1"/>
          <p:nvPr/>
        </p:nvSpPr>
        <p:spPr>
          <a:xfrm>
            <a:off x="3951027" y="648269"/>
            <a:ext cx="744114" cy="307777"/>
          </a:xfrm>
          <a:prstGeom prst="rect">
            <a:avLst/>
          </a:prstGeom>
          <a:noFill/>
        </p:spPr>
        <p:txBody>
          <a:bodyPr wrap="none" rtlCol="0">
            <a:spAutoFit/>
          </a:bodyPr>
          <a:lstStyle/>
          <a:p>
            <a:r>
              <a:rPr lang="en-US" dirty="0">
                <a:solidFill>
                  <a:schemeClr val="tx1"/>
                </a:solidFill>
              </a:rPr>
              <a:t>VIDEO</a:t>
            </a:r>
            <a:endParaRPr lang="en-IN"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4348"/>
            <a:ext cx="8229240" cy="858600"/>
          </a:xfrm>
        </p:spPr>
        <p:txBody>
          <a:bodyPr/>
          <a:lstStyle/>
          <a:p>
            <a:pPr algn="ctr"/>
            <a:r>
              <a:rPr lang="en-US" sz="3600" dirty="0">
                <a:solidFill>
                  <a:schemeClr val="tx1"/>
                </a:solidFill>
              </a:rPr>
              <a:t>CONCLUSION</a:t>
            </a:r>
            <a:endParaRPr lang="en-IN" sz="3600" dirty="0">
              <a:solidFill>
                <a:schemeClr val="tx1"/>
              </a:solidFill>
            </a:endParaRPr>
          </a:p>
        </p:txBody>
      </p:sp>
      <p:sp>
        <p:nvSpPr>
          <p:cNvPr id="3" name="Subtitle 2"/>
          <p:cNvSpPr>
            <a:spLocks noGrp="1"/>
          </p:cNvSpPr>
          <p:nvPr>
            <p:ph type="subTitle" idx="1"/>
          </p:nvPr>
        </p:nvSpPr>
        <p:spPr>
          <a:xfrm>
            <a:off x="457200" y="858924"/>
            <a:ext cx="8229240" cy="2982960"/>
          </a:xfrm>
        </p:spPr>
        <p:txBody>
          <a:bodyPr/>
          <a:lstStyle/>
          <a:p>
            <a:pPr>
              <a:buFont typeface="Arial" panose="020B0604020202090204" pitchFamily="34" charset="0"/>
              <a:buChar char="•"/>
            </a:pPr>
            <a:r>
              <a:rPr lang="en-US" sz="1800" dirty="0">
                <a:effectLst/>
                <a:latin typeface="Times New Roman" panose="02020503050405090304" pitchFamily="18" charset="0"/>
                <a:ea typeface="Times New Roman" panose="02020503050405090304" pitchFamily="18" charset="0"/>
              </a:rPr>
              <a:t>By Performing CNN on model we are able to get around ~84.2% of accuracy. To increase accuracy and capability of the project we have introduced LSTM (long short term memory) which constantly monitors the performance of the system in prediction and performs addition and removal of dataset from training the model. </a:t>
            </a:r>
            <a:endParaRPr lang="en-US" sz="1800" dirty="0">
              <a:effectLst/>
              <a:latin typeface="Times New Roman" panose="02020503050405090304" pitchFamily="18" charset="0"/>
              <a:ea typeface="Times New Roman" panose="02020503050405090304" pitchFamily="18" charset="0"/>
            </a:endParaRPr>
          </a:p>
          <a:p>
            <a:pPr>
              <a:buFont typeface="Arial" panose="020B0604020202090204" pitchFamily="34" charset="0"/>
              <a:buChar char="•"/>
            </a:pPr>
            <a:r>
              <a:rPr lang="en-US" sz="1800" dirty="0">
                <a:effectLst/>
                <a:latin typeface="Times New Roman" panose="02020503050405090304" pitchFamily="18" charset="0"/>
                <a:ea typeface="Times New Roman" panose="02020503050405090304" pitchFamily="18" charset="0"/>
              </a:rPr>
              <a:t>This repeated process increases the efficiency and performance of the system with good results. This is similar to feed back loop which provides stability to the system</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5"/>
          <p:cNvSpPr txBox="1">
            <a:spLocks noGrp="1"/>
          </p:cNvSpPr>
          <p:nvPr>
            <p:ph type="title"/>
          </p:nvPr>
        </p:nvSpPr>
        <p:spPr>
          <a:xfrm>
            <a:off x="457200" y="205200"/>
            <a:ext cx="8229300" cy="51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3300" dirty="0">
                <a:solidFill>
                  <a:srgbClr val="F3F3F3"/>
                </a:solidFill>
              </a:rPr>
              <a:t>REFERENCE</a:t>
            </a:r>
            <a:endParaRPr sz="3300" dirty="0">
              <a:solidFill>
                <a:srgbClr val="F3F3F3"/>
              </a:solidFill>
            </a:endParaRPr>
          </a:p>
        </p:txBody>
      </p:sp>
      <p:sp>
        <p:nvSpPr>
          <p:cNvPr id="301" name="Google Shape;301;p55"/>
          <p:cNvSpPr txBox="1"/>
          <p:nvPr/>
        </p:nvSpPr>
        <p:spPr>
          <a:xfrm>
            <a:off x="392300" y="612600"/>
            <a:ext cx="8436600" cy="417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FFFFFF"/>
                </a:solidFill>
                <a:latin typeface="Times New Roman" panose="02020503050405090304"/>
                <a:ea typeface="Times New Roman" panose="02020503050405090304"/>
                <a:cs typeface="Times New Roman" panose="02020503050405090304"/>
                <a:sym typeface="Times New Roman" panose="02020503050405090304"/>
              </a:rPr>
              <a:t>1.TZUU-HSENG S. LI  , PING-HUAN KUO , TING-NAN TSAI , AND PO-CHIEN LUAN,”CNN and LSTM Based Facial Expression Analysis Model for a Humanoid Robot”,2019,IEEE Access</a:t>
            </a:r>
            <a:endParaRPr sz="1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sz="1300">
                <a:solidFill>
                  <a:srgbClr val="FFFFFF"/>
                </a:solidFill>
                <a:latin typeface="Times New Roman" panose="02020503050405090304"/>
                <a:ea typeface="Times New Roman" panose="02020503050405090304"/>
                <a:cs typeface="Times New Roman" panose="02020503050405090304"/>
                <a:sym typeface="Times New Roman" panose="02020503050405090304"/>
              </a:rPr>
              <a:t>2.Berat A. Erol, , Abhijit Majumdar,Patrick Benavidez ,Paul Rad, Kim-Kwang Raymond Choo  and Mo Jamshidi,”Toward Artificial Emotional Intelligence for Cooperative Social Human– Machine Interaction”,2019,IEEE</a:t>
            </a:r>
            <a:endParaRPr sz="1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sz="1300">
                <a:solidFill>
                  <a:srgbClr val="FFFFFF"/>
                </a:solidFill>
                <a:latin typeface="Times New Roman" panose="02020503050405090304"/>
                <a:ea typeface="Times New Roman" panose="02020503050405090304"/>
                <a:cs typeface="Times New Roman" panose="02020503050405090304"/>
                <a:sym typeface="Times New Roman" panose="02020503050405090304"/>
              </a:rPr>
              <a:t>3.</a:t>
            </a:r>
            <a:r>
              <a:rPr lang="en-GB">
                <a:solidFill>
                  <a:srgbClr val="FFFFFF"/>
                </a:solidFill>
                <a:latin typeface="Times New Roman" panose="02020503050405090304"/>
                <a:ea typeface="Times New Roman" panose="02020503050405090304"/>
                <a:cs typeface="Times New Roman" panose="02020503050405090304"/>
                <a:sym typeface="Times New Roman" panose="02020503050405090304"/>
              </a:rPr>
              <a:t>D Y Liliana,”Emotion recognition from facial expression using deep convolutional neural network”,2019</a:t>
            </a: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a:solidFill>
                  <a:srgbClr val="FFFFFF"/>
                </a:solidFill>
                <a:latin typeface="Times New Roman" panose="02020503050405090304"/>
                <a:ea typeface="Times New Roman" panose="02020503050405090304"/>
                <a:cs typeface="Times New Roman" panose="02020503050405090304"/>
                <a:sym typeface="Times New Roman" panose="02020503050405090304"/>
              </a:rPr>
              <a:t>4.Md. Forhad Ali,Nakib Aman Turzo,Mehenag Khatun,”Facial Emotion Detection Using Neural Network”,2018</a:t>
            </a: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sz="1300">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sz="1300">
                <a:solidFill>
                  <a:srgbClr val="FFFFFF"/>
                </a:solidFill>
                <a:latin typeface="Times New Roman" panose="02020503050405090304"/>
                <a:ea typeface="Times New Roman" panose="02020503050405090304"/>
                <a:cs typeface="Times New Roman" panose="02020503050405090304"/>
                <a:sym typeface="Times New Roman" panose="02020503050405090304"/>
              </a:rPr>
              <a:t>5.</a:t>
            </a:r>
            <a:r>
              <a:rPr lang="en-GB">
                <a:solidFill>
                  <a:srgbClr val="FFFFFF"/>
                </a:solidFill>
                <a:latin typeface="Times New Roman" panose="02020503050405090304"/>
                <a:ea typeface="Times New Roman" panose="02020503050405090304"/>
                <a:cs typeface="Times New Roman" panose="02020503050405090304"/>
                <a:sym typeface="Times New Roman" panose="02020503050405090304"/>
              </a:rPr>
              <a:t>Zixing Zhang, Fabien Ringeval, Fabien Ringeval, Eduardo Coutinho, Erik Marchi and Björn Schüller,”Enhanced semi-supervised learning for multimodal emotion recognition”,2016</a:t>
            </a: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a:solidFill>
                  <a:srgbClr val="FFFFFF"/>
                </a:solidFill>
                <a:latin typeface="Times New Roman" panose="02020503050405090304"/>
                <a:ea typeface="Times New Roman" panose="02020503050405090304"/>
                <a:cs typeface="Times New Roman" panose="02020503050405090304"/>
                <a:sym typeface="Times New Roman" panose="02020503050405090304"/>
              </a:rPr>
              <a:t>6.Y. Fan, X. Lu, D. Li, and Y. Liu.(2016),”</a:t>
            </a: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Video-based emotion recognition using CNN-RNN and C3D hybrid networks”,2016.</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7. M. Ghayoumi, M. Thafar, and A. K. Bansal, ‘‘Towards formal multimodal analysis of emotions for affective computing,’’ in Proc. Int. Conf. Distrib. Multimedia Syst., 2016, pp. 48–54</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 </a:t>
            </a: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6"/>
          <p:cNvSpPr txBox="1"/>
          <p:nvPr/>
        </p:nvSpPr>
        <p:spPr>
          <a:xfrm>
            <a:off x="329575" y="565550"/>
            <a:ext cx="826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307" name="Google Shape;307;p56"/>
          <p:cNvSpPr txBox="1"/>
          <p:nvPr/>
        </p:nvSpPr>
        <p:spPr>
          <a:xfrm>
            <a:off x="407975" y="393050"/>
            <a:ext cx="8060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 [8] P. Ekman, W. V. Friesen, M. O’Sullivan, A. Chan, I. Diacoyanni-Tarlatzis, K. K. Heider, W. A. LeCompte, T. Pitcairn, P. E. Ricci-Bitti, K. Scherer, M. Tomita, and A. Tzavaras, ‘‘Universals and cultural differences in the judgments of facial expressions of emotion,’’ J. Personality Social Psychol., vol. 53, no. 4, pp. 712–717, 1987. </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[9] F. T. Giuntini, L. P. Ruiz, L. De F. Kirchner, D. A. Passarelli, M. De J. D. Dos Reis, A. T. Campbell, and J. Ueyama, ‘‘How do I feel? Identifying emotional expressions on facebook reactions using clustering mechanism,’’ IEEE Access, vol. 7, pp. 53909–53921, 2019.</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[10] M. Nicolaou, H. Gunes, and M. Pantic, ‘‘Continuous prediction of spontaneous affect from multiple cues and modalities in valence-arousal space,’’ IEEE Trans. Affective Comput., vol. 2, no. 2, pp. 92–105, Apr. 2011.</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r>
              <a:rPr lang="en-GB" b="1">
                <a:solidFill>
                  <a:srgbClr val="FFFFFF"/>
                </a:solidFill>
                <a:latin typeface="Times New Roman" panose="02020503050405090304"/>
                <a:ea typeface="Times New Roman" panose="02020503050405090304"/>
                <a:cs typeface="Times New Roman" panose="02020503050405090304"/>
                <a:sym typeface="Times New Roman" panose="02020503050405090304"/>
              </a:rPr>
              <a:t> [11] P. C. Petrantonakis and L. J. Hadjileontiadis, ‘‘Emotion recognition from brain signals using hybrid adaptive filtering and higher order crossings analysis,’’ IEEE Trans. Affective Comput., vol. 1, no. 2, pp. 81–97, Jul. 2010.</a:t>
            </a:r>
            <a:endParaRPr b="1">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100"/>
              <a:buFont typeface="Arial" panose="020B0604020202090204"/>
              <a:buNone/>
            </a:pPr>
            <a:endParaRPr>
              <a:solidFill>
                <a:srgbClr val="FFFFFF"/>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graphicFrame>
        <p:nvGraphicFramePr>
          <p:cNvPr id="284" name="Google Shape;284;p52"/>
          <p:cNvGraphicFramePr/>
          <p:nvPr>
            <p:custDataLst>
              <p:tags r:id="rId1"/>
            </p:custDataLst>
          </p:nvPr>
        </p:nvGraphicFramePr>
        <p:xfrm>
          <a:off x="132785" y="744056"/>
          <a:ext cx="8878425" cy="4287575"/>
        </p:xfrm>
        <a:graphic>
          <a:graphicData uri="http://schemas.openxmlformats.org/drawingml/2006/table">
            <a:tbl>
              <a:tblPr firstRow="1" bandRow="1">
                <a:noFill/>
                <a:tableStyleId>{5AF1D5CA-16B3-4468-9B62-8A3B44095630}</a:tableStyleId>
              </a:tblPr>
              <a:tblGrid>
                <a:gridCol w="776225"/>
                <a:gridCol w="1685700"/>
                <a:gridCol w="1867100"/>
                <a:gridCol w="1882050"/>
                <a:gridCol w="2667350"/>
              </a:tblGrid>
              <a:tr h="313975">
                <a:tc>
                  <a:txBody>
                    <a:bodyPr/>
                    <a:lstStyle/>
                    <a:p>
                      <a:pPr marL="0" marR="0" lvl="0" indent="0" algn="ctr" rtl="0">
                        <a:spcBef>
                          <a:spcPts val="0"/>
                        </a:spcBef>
                        <a:spcAft>
                          <a:spcPts val="0"/>
                        </a:spcAft>
                        <a:buNone/>
                      </a:pPr>
                      <a:r>
                        <a:rPr lang="en-GB" sz="1500" b="0"/>
                        <a:t>Year</a:t>
                      </a:r>
                      <a:endParaRPr sz="1500" b="0" i="0" u="none" strike="noStrike" cap="none">
                        <a:latin typeface="Arial" panose="020B0604020202090204"/>
                        <a:ea typeface="Arial" panose="020B0604020202090204"/>
                        <a:cs typeface="Arial" panose="020B0604020202090204"/>
                        <a:sym typeface="Arial" panose="020B0604020202090204"/>
                      </a:endParaRPr>
                    </a:p>
                  </a:txBody>
                  <a:tcPr marL="91450" marR="91450" marT="45725" marB="45725"/>
                </a:tc>
                <a:tc>
                  <a:txBody>
                    <a:bodyPr/>
                    <a:lstStyle/>
                    <a:p>
                      <a:pPr marL="0" marR="0" lvl="0" indent="0" algn="ctr" rtl="0">
                        <a:spcBef>
                          <a:spcPts val="0"/>
                        </a:spcBef>
                        <a:spcAft>
                          <a:spcPts val="0"/>
                        </a:spcAft>
                        <a:buNone/>
                      </a:pPr>
                      <a:r>
                        <a:rPr lang="en-GB" sz="1500" b="0"/>
                        <a:t>Author</a:t>
                      </a:r>
                      <a:endParaRPr sz="1500" b="0"/>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500" b="0"/>
                        <a:t>Title of paper</a:t>
                      </a:r>
                      <a:endParaRPr sz="1500"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500" b="0"/>
                        <a:t>Methodology</a:t>
                      </a:r>
                      <a:endParaRPr sz="1500" u="none" strike="noStrike" cap="none"/>
                    </a:p>
                  </a:txBody>
                  <a:tcPr marL="91450" marR="91450" marT="45725" marB="45725"/>
                </a:tc>
                <a:tc>
                  <a:txBody>
                    <a:bodyPr/>
                    <a:lstStyle/>
                    <a:p>
                      <a:pPr marL="0" marR="0" lvl="0" indent="0" algn="ctr" rtl="0">
                        <a:spcBef>
                          <a:spcPts val="0"/>
                        </a:spcBef>
                        <a:spcAft>
                          <a:spcPts val="0"/>
                        </a:spcAft>
                        <a:buClr>
                          <a:schemeClr val="dk1"/>
                        </a:buClr>
                        <a:buSzPts val="1600"/>
                        <a:buFont typeface="Arial" panose="020B0604020202090204"/>
                        <a:buNone/>
                      </a:pPr>
                      <a:r>
                        <a:rPr lang="en-GB" sz="1500" b="0"/>
                        <a:t>Inference</a:t>
                      </a:r>
                      <a:endParaRPr sz="1500" u="none" strike="noStrike" cap="none"/>
                    </a:p>
                  </a:txBody>
                  <a:tcPr marL="91450" marR="91450" marT="45725" marB="45725"/>
                </a:tc>
              </a:tr>
              <a:tr h="1484250">
                <a:tc>
                  <a:txBody>
                    <a:bodyPr/>
                    <a:lstStyle/>
                    <a:p>
                      <a:pPr marL="0" marR="0" lvl="0" indent="0" algn="ctr"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2019</a:t>
                      </a:r>
                      <a:endPar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TZUU-HSENG S. LI  , PING-HUAN KUO , TING-NAN TSAI , AND PO-CHIEN LUAN</a:t>
                      </a:r>
                      <a:endPar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ctr"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CNN and LSTM Based Facial Expression Analysis Model for a Humanoid Robot</a:t>
                      </a:r>
                      <a:endParaRPr lang="en-GB" sz="1300"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ctr"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Convolutional neural network, long short-term memory, transfer learning, facial expression analysis.</a:t>
                      </a:r>
                      <a:endParaRPr lang="en-GB" sz="1300"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ctr"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The proposed model combines CNN and LSTM and exploits the advantages of both CNN and RNN. Leave-one-out cross-validation indicates that the model performance is improved significantly</a:t>
                      </a:r>
                      <a:endParaRPr lang="en-GB" sz="1300"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r h="2483275">
                <a:tc>
                  <a:txBody>
                    <a:bodyPr/>
                    <a:lstStyle/>
                    <a:p>
                      <a:pPr marL="0" marR="0" lvl="0" indent="0" algn="l"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2019</a:t>
                      </a:r>
                      <a:endParaRPr lang="en-GB" sz="1300"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Berat A. Erol, , Abhijit Majumdar,Patrick Benavidez ,Paul Rad, Kim-Kwang Raymond Choo  and Mo Jamshidi,</a:t>
                      </a:r>
                      <a:endPar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Toward Artificial Emotional Intelligence for Cooperative Social Human– Machine Interaction</a:t>
                      </a:r>
                      <a:endParaRPr lang="en-GB" sz="130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Assistive robotics, human–machine interactions, humanoid robot, Internet of robotic things, smart home, supervisory control.</a:t>
                      </a:r>
                      <a:endParaRPr lang="en-GB" sz="130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sz="1300">
                          <a:solidFill>
                            <a:schemeClr val="bg1"/>
                          </a:solidFill>
                          <a:latin typeface="Times New Roman" panose="02020503050405090304"/>
                          <a:ea typeface="Times New Roman" panose="02020503050405090304"/>
                          <a:cs typeface="Times New Roman" panose="02020503050405090304"/>
                          <a:sym typeface="Times New Roman" panose="02020503050405090304"/>
                        </a:rPr>
                        <a:t>The paper presents an interactive heterogeneous robotic system with several components working together for closing the loop by detecting human emotions from facial images. The ultimate goal was designing a system of systems that fulfills user’s requests by actively interacting with them, while other system components were gathering and sharing the data.</a:t>
                      </a:r>
                      <a:endParaRPr lang="en-GB" sz="130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bl>
          </a:graphicData>
        </a:graphic>
      </p:graphicFrame>
      <p:sp>
        <p:nvSpPr>
          <p:cNvPr id="285" name="Google Shape;285;p52"/>
          <p:cNvSpPr/>
          <p:nvPr/>
        </p:nvSpPr>
        <p:spPr>
          <a:xfrm>
            <a:off x="-111725" y="95125"/>
            <a:ext cx="9144000" cy="533100"/>
          </a:xfrm>
          <a:prstGeom prst="rect">
            <a:avLst/>
          </a:prstGeom>
          <a:noFill/>
          <a:ln>
            <a:noFill/>
          </a:ln>
        </p:spPr>
        <p:txBody>
          <a:bodyPr spcFirstLastPara="1" wrap="square" lIns="90000" tIns="91425" rIns="90000" bIns="91425" anchor="t" anchorCtr="0">
            <a:noAutofit/>
          </a:bodyPr>
          <a:lstStyle/>
          <a:p>
            <a:pPr marL="0" marR="0" lvl="0" indent="0" algn="ctr" rtl="0">
              <a:spcBef>
                <a:spcPts val="0"/>
              </a:spcBef>
              <a:spcAft>
                <a:spcPts val="0"/>
              </a:spcAft>
              <a:buNone/>
            </a:pPr>
            <a:r>
              <a:rPr lang="en-GB" sz="3100" b="1">
                <a:solidFill>
                  <a:srgbClr val="F3F3F3"/>
                </a:solidFill>
                <a:latin typeface="Rajdhani"/>
                <a:ea typeface="Rajdhani"/>
                <a:cs typeface="Rajdhani"/>
                <a:sym typeface="Rajdhani"/>
              </a:rPr>
              <a:t>LITERATURE SURVEY</a:t>
            </a:r>
            <a:r>
              <a:rPr lang="en-GB" sz="3600" b="1" strike="noStrike">
                <a:solidFill>
                  <a:srgbClr val="F3F3F3"/>
                </a:solidFill>
                <a:latin typeface="Rajdhani"/>
                <a:ea typeface="Rajdhani"/>
                <a:cs typeface="Rajdhani"/>
                <a:sym typeface="Rajdhani"/>
              </a:rPr>
              <a:t> </a:t>
            </a:r>
            <a:endParaRPr sz="3600" b="0" strike="noStrike">
              <a:solidFill>
                <a:schemeClr val="dk1"/>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aphicFrame>
        <p:nvGraphicFramePr>
          <p:cNvPr id="290" name="Google Shape;290;p53"/>
          <p:cNvGraphicFramePr/>
          <p:nvPr>
            <p:custDataLst>
              <p:tags r:id="rId1"/>
            </p:custDataLst>
          </p:nvPr>
        </p:nvGraphicFramePr>
        <p:xfrm>
          <a:off x="132785" y="420056"/>
          <a:ext cx="8878425" cy="4334239"/>
        </p:xfrm>
        <a:graphic>
          <a:graphicData uri="http://schemas.openxmlformats.org/drawingml/2006/table">
            <a:tbl>
              <a:tblPr firstRow="1" bandRow="1">
                <a:noFill/>
                <a:tableStyleId>{5AF1D5CA-16B3-4468-9B62-8A3B44095630}</a:tableStyleId>
              </a:tblPr>
              <a:tblGrid>
                <a:gridCol w="650775"/>
                <a:gridCol w="1152525"/>
                <a:gridCol w="1553475"/>
                <a:gridCol w="1599775"/>
                <a:gridCol w="3921875"/>
              </a:tblGrid>
              <a:tr h="323475">
                <a:tc>
                  <a:txBody>
                    <a:bodyPr/>
                    <a:lstStyle/>
                    <a:p>
                      <a:pPr marL="0" marR="0" lvl="0" indent="0" algn="ctr" rtl="0">
                        <a:spcBef>
                          <a:spcPts val="0"/>
                        </a:spcBef>
                        <a:spcAft>
                          <a:spcPts val="0"/>
                        </a:spcAft>
                        <a:buNone/>
                      </a:pPr>
                      <a:r>
                        <a:rPr lang="en-GB" sz="1600" b="0"/>
                        <a:t>Year</a:t>
                      </a:r>
                      <a:endParaRPr sz="1600" b="0" i="0" u="none" strike="noStrike" cap="none">
                        <a:latin typeface="Arial" panose="020B0604020202090204"/>
                        <a:ea typeface="Arial" panose="020B0604020202090204"/>
                        <a:cs typeface="Arial" panose="020B0604020202090204"/>
                        <a:sym typeface="Arial" panose="020B0604020202090204"/>
                      </a:endParaRPr>
                    </a:p>
                  </a:txBody>
                  <a:tcPr marL="91450" marR="91450" marT="45725" marB="45725"/>
                </a:tc>
                <a:tc>
                  <a:txBody>
                    <a:bodyPr/>
                    <a:lstStyle/>
                    <a:p>
                      <a:pPr marL="0" marR="0" lvl="0" indent="0" algn="ctr" rtl="0">
                        <a:spcBef>
                          <a:spcPts val="0"/>
                        </a:spcBef>
                        <a:spcAft>
                          <a:spcPts val="0"/>
                        </a:spcAft>
                        <a:buNone/>
                      </a:pPr>
                      <a:r>
                        <a:rPr lang="en-GB" sz="1600" b="0"/>
                        <a:t>Author</a:t>
                      </a:r>
                      <a:endParaRPr sz="1600" b="0"/>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600" b="0"/>
                        <a:t>Title of paper</a:t>
                      </a:r>
                      <a:endParaRPr sz="1600"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600" b="0"/>
                        <a:t>Methodology</a:t>
                      </a:r>
                      <a:endParaRPr sz="1600" u="none" strike="noStrike" cap="none"/>
                    </a:p>
                  </a:txBody>
                  <a:tcPr marL="91450" marR="91450" marT="45725" marB="45725"/>
                </a:tc>
                <a:tc>
                  <a:txBody>
                    <a:bodyPr/>
                    <a:lstStyle/>
                    <a:p>
                      <a:pPr marL="0" marR="0" lvl="0" indent="0" algn="ctr" rtl="0">
                        <a:spcBef>
                          <a:spcPts val="0"/>
                        </a:spcBef>
                        <a:spcAft>
                          <a:spcPts val="0"/>
                        </a:spcAft>
                        <a:buClr>
                          <a:schemeClr val="dk1"/>
                        </a:buClr>
                        <a:buSzPts val="1600"/>
                        <a:buFont typeface="Arial" panose="020B0604020202090204"/>
                        <a:buNone/>
                      </a:pPr>
                      <a:r>
                        <a:rPr lang="en-GB" sz="1600" b="0"/>
                        <a:t>Inference</a:t>
                      </a:r>
                      <a:endParaRPr sz="1600" u="none" strike="noStrike" cap="none"/>
                    </a:p>
                  </a:txBody>
                  <a:tcPr marL="91450" marR="91450" marT="45725" marB="45725"/>
                </a:tc>
              </a:tr>
              <a:tr h="2381975">
                <a:tc>
                  <a:txBody>
                    <a:bodyPr/>
                    <a:lstStyle/>
                    <a:p>
                      <a:pPr marL="0" marR="0" lvl="0" indent="0" algn="ctr"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2019</a:t>
                      </a:r>
                      <a:endParaRPr lang="en-GB">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ctr"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D Y Liliana</a:t>
                      </a:r>
                      <a:endParaRPr lang="en-GB">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Emotion recognition from facial expression using deep convolutional neural network</a:t>
                      </a:r>
                      <a:endParaRPr lang="en-GB">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 Facial expression recognition, action unit, deep learning, convolutional neural network, dropout</a:t>
                      </a:r>
                      <a:endParaRPr lang="en-GB">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proposed Convolutional Neural Network architecture for facial expression recognition. There are 8 classes of facial expression that are tried to recognize.Using the CK+ database we trained using different training data size and the result is the mean square error declines as the number of training data increases and it is concluded that the mean square error declines as the training data grows and the performance of the system reaches 92.81% of the accuracy rate.</a:t>
                      </a:r>
                      <a:endParaRPr lang="en-GB">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r h="1323325">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2018</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Md. Forhad Ali,Nakib Aman Turzo,</a:t>
                      </a: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Mehenag Khatun</a:t>
                      </a: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76200" marR="76200" lvl="0" indent="0" algn="l" rtl="0">
                        <a:lnSpc>
                          <a:spcPct val="115000"/>
                        </a:lnSpc>
                        <a:spcBef>
                          <a:spcPts val="0"/>
                        </a:spcBef>
                        <a:spcAft>
                          <a:spcPts val="0"/>
                        </a:spcAft>
                        <a:buClr>
                          <a:schemeClr val="dk1"/>
                        </a:buClr>
                        <a:buSzPts val="1100"/>
                        <a:buFont typeface="Arial" panose="020B0604020202090204"/>
                        <a:buNone/>
                      </a:pP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lvl="0" indent="0" algn="l" rtl="0">
                        <a:spcBef>
                          <a:spcPts val="0"/>
                        </a:spcBef>
                        <a:spcAft>
                          <a:spcPts val="0"/>
                        </a:spcAft>
                        <a:buClr>
                          <a:schemeClr val="dk1"/>
                        </a:buClr>
                        <a:buSzPts val="1200"/>
                        <a:buFont typeface="Arial" panose="020B0604020202090204"/>
                        <a:buNone/>
                      </a:pP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lnSpc>
                          <a:spcPct val="120000"/>
                        </a:lnSpc>
                        <a:spcBef>
                          <a:spcPts val="0"/>
                        </a:spcBef>
                        <a:spcAft>
                          <a:spcPts val="0"/>
                        </a:spcAft>
                        <a:buClr>
                          <a:schemeClr val="dk1"/>
                        </a:buClr>
                        <a:buSzPts val="11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Facial Emotion Detection Using Neural Network</a:t>
                      </a: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marR="0" lvl="0" indent="0" algn="l" rtl="0">
                        <a:spcBef>
                          <a:spcPts val="0"/>
                        </a:spcBef>
                        <a:spcAft>
                          <a:spcPts val="0"/>
                        </a:spcAft>
                        <a:buClr>
                          <a:schemeClr val="dk1"/>
                        </a:buClr>
                        <a:buSzPts val="1200"/>
                        <a:buFont typeface="Arial" panose="020B0604020202090204"/>
                        <a:buNone/>
                      </a:pP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 Feature Extraction, Neural Network, Emotion Recognition, Emotion Detection, Facial Recognition.</a:t>
                      </a:r>
                      <a:endParaRPr lang="en-GB"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 With the CNN, it was possible to identify emotions, type of emotion in the real image. To delineate the result and procedures more visually and this has also introduced decision tree techniques which helps to decide which emotions percentage is high and which emotions percentage is low</a:t>
                      </a:r>
                      <a:r>
                        <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rPr>
                        <a:t>.</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aphicFrame>
        <p:nvGraphicFramePr>
          <p:cNvPr id="295" name="Google Shape;295;p54"/>
          <p:cNvGraphicFramePr/>
          <p:nvPr>
            <p:custDataLst>
              <p:tags r:id="rId1"/>
            </p:custDataLst>
          </p:nvPr>
        </p:nvGraphicFramePr>
        <p:xfrm>
          <a:off x="109273" y="295668"/>
          <a:ext cx="8925475" cy="4719810"/>
        </p:xfrm>
        <a:graphic>
          <a:graphicData uri="http://schemas.openxmlformats.org/drawingml/2006/table">
            <a:tbl>
              <a:tblPr firstRow="1" bandRow="1">
                <a:noFill/>
                <a:tableStyleId>{5AF1D5CA-16B3-4468-9B62-8A3B44095630}</a:tableStyleId>
              </a:tblPr>
              <a:tblGrid>
                <a:gridCol w="697825"/>
                <a:gridCol w="1152525"/>
                <a:gridCol w="1553475"/>
                <a:gridCol w="1599775"/>
                <a:gridCol w="3921875"/>
              </a:tblGrid>
              <a:tr h="425350">
                <a:tc>
                  <a:txBody>
                    <a:bodyPr/>
                    <a:lstStyle/>
                    <a:p>
                      <a:pPr marL="0" marR="0" lvl="0" indent="0" algn="ctr" rtl="0">
                        <a:spcBef>
                          <a:spcPts val="0"/>
                        </a:spcBef>
                        <a:spcAft>
                          <a:spcPts val="0"/>
                        </a:spcAft>
                        <a:buNone/>
                      </a:pPr>
                      <a:r>
                        <a:rPr lang="en-GB" sz="1600" b="0"/>
                        <a:t>Year</a:t>
                      </a:r>
                      <a:endParaRPr sz="1600" b="0" i="0" u="none" strike="noStrike" cap="none">
                        <a:latin typeface="Arial" panose="020B0604020202090204"/>
                        <a:ea typeface="Arial" panose="020B0604020202090204"/>
                        <a:cs typeface="Arial" panose="020B0604020202090204"/>
                        <a:sym typeface="Arial" panose="020B0604020202090204"/>
                      </a:endParaRPr>
                    </a:p>
                  </a:txBody>
                  <a:tcPr marL="91450" marR="91450" marT="45725" marB="45725"/>
                </a:tc>
                <a:tc>
                  <a:txBody>
                    <a:bodyPr/>
                    <a:lstStyle/>
                    <a:p>
                      <a:pPr marL="0" marR="0" lvl="0" indent="0" algn="ctr" rtl="0">
                        <a:spcBef>
                          <a:spcPts val="0"/>
                        </a:spcBef>
                        <a:spcAft>
                          <a:spcPts val="0"/>
                        </a:spcAft>
                        <a:buNone/>
                      </a:pPr>
                      <a:r>
                        <a:rPr lang="en-GB" sz="1600" b="0"/>
                        <a:t>Author</a:t>
                      </a:r>
                      <a:endParaRPr sz="1600" b="0"/>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600" b="0"/>
                        <a:t>Title of paper</a:t>
                      </a:r>
                      <a:endParaRPr sz="1600"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Arial" panose="020B0604020202090204"/>
                        <a:buNone/>
                      </a:pPr>
                      <a:r>
                        <a:rPr lang="en-GB" sz="1600" b="0"/>
                        <a:t>Methodology</a:t>
                      </a:r>
                      <a:endParaRPr sz="1600" u="none" strike="noStrike" cap="none"/>
                    </a:p>
                  </a:txBody>
                  <a:tcPr marL="91450" marR="91450" marT="45725" marB="45725"/>
                </a:tc>
                <a:tc>
                  <a:txBody>
                    <a:bodyPr/>
                    <a:lstStyle/>
                    <a:p>
                      <a:pPr marL="0" marR="0" lvl="0" indent="0" algn="ctr" rtl="0">
                        <a:spcBef>
                          <a:spcPts val="0"/>
                        </a:spcBef>
                        <a:spcAft>
                          <a:spcPts val="0"/>
                        </a:spcAft>
                        <a:buClr>
                          <a:schemeClr val="dk1"/>
                        </a:buClr>
                        <a:buSzPts val="1600"/>
                        <a:buFont typeface="Arial" panose="020B0604020202090204"/>
                        <a:buNone/>
                      </a:pPr>
                      <a:r>
                        <a:rPr lang="en-GB" sz="1600" b="0"/>
                        <a:t>Inference</a:t>
                      </a:r>
                      <a:endParaRPr sz="1600" u="none" strike="noStrike" cap="none"/>
                    </a:p>
                  </a:txBody>
                  <a:tcPr marL="91450" marR="91450" marT="45725" marB="45725"/>
                </a:tc>
              </a:tr>
              <a:tr h="2204075">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2016</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spcBef>
                          <a:spcPts val="0"/>
                        </a:spcBef>
                        <a:spcAft>
                          <a:spcPts val="0"/>
                        </a:spcAft>
                        <a:buClr>
                          <a:schemeClr val="dk1"/>
                        </a:buClr>
                        <a:buSzPts val="12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Zixing Zhang, Fabien Ringeval, Fabien Ringeval, Eduardo Coutinho, Erik Marchi and Björn Schüller </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lnSpc>
                          <a:spcPct val="100000"/>
                        </a:lnSpc>
                        <a:spcBef>
                          <a:spcPts val="0"/>
                        </a:spcBef>
                        <a:spcAft>
                          <a:spcPts val="0"/>
                        </a:spcAft>
                        <a:buClr>
                          <a:schemeClr val="dk1"/>
                        </a:buClr>
                        <a:buSzPts val="11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Enhanced semi-supervised learning for multimodal emotion recognition</a:t>
                      </a: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marR="0" lvl="0" indent="0" algn="l" rtl="0">
                        <a:spcBef>
                          <a:spcPts val="0"/>
                        </a:spcBef>
                        <a:spcAft>
                          <a:spcPts val="0"/>
                        </a:spcAft>
                        <a:buClr>
                          <a:schemeClr val="dk1"/>
                        </a:buClr>
                        <a:buSzPts val="1200"/>
                        <a:buFont typeface="Arial" panose="020B0604020202090204"/>
                        <a:buNone/>
                      </a:pPr>
                      <a:endParaRPr>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rPr>
                        <a:t>Semi-Supervised Learning (SSL) technique</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rPr>
                        <a:t>Delivers a strong performance in the classification of high/low emotional arousal (UAR = 76.5%), and significantly outperforms traditional SSL methods by at least 5.0% (absolute gain).</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r h="1856050">
                <a:tc>
                  <a:txBody>
                    <a:bodyPr/>
                    <a:lstStyle/>
                    <a:p>
                      <a:pPr marL="0" marR="0" lvl="0" indent="0" algn="l" rtl="0">
                        <a:spcBef>
                          <a:spcPts val="0"/>
                        </a:spcBef>
                        <a:spcAft>
                          <a:spcPts val="0"/>
                        </a:spcAft>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2016</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spcBef>
                          <a:spcPts val="0"/>
                        </a:spcBef>
                        <a:spcAft>
                          <a:spcPts val="0"/>
                        </a:spcAft>
                        <a:buClr>
                          <a:schemeClr val="dk1"/>
                        </a:buClr>
                        <a:buSzPts val="1200"/>
                        <a:buFont typeface="Arial" panose="020B0604020202090204"/>
                        <a:buNone/>
                      </a:pPr>
                      <a:r>
                        <a:rPr lang="en-GB">
                          <a:solidFill>
                            <a:schemeClr val="bg1"/>
                          </a:solidFill>
                          <a:latin typeface="Times New Roman" panose="02020503050405090304"/>
                          <a:ea typeface="Times New Roman" panose="02020503050405090304"/>
                          <a:cs typeface="Times New Roman" panose="02020503050405090304"/>
                          <a:sym typeface="Times New Roman" panose="02020503050405090304"/>
                        </a:rPr>
                        <a:t>Y. Fan, X. Lu, D. Li, and Y. Liu.(2016)</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lnSpc>
                          <a:spcPct val="100000"/>
                        </a:lnSpc>
                        <a:spcBef>
                          <a:spcPts val="0"/>
                        </a:spcBef>
                        <a:spcAft>
                          <a:spcPts val="0"/>
                        </a:spcAft>
                        <a:buClr>
                          <a:schemeClr val="dk1"/>
                        </a:buClr>
                        <a:buSzPts val="1100"/>
                        <a:buFont typeface="Arial" panose="020B0604020202090204"/>
                        <a:buNone/>
                      </a:pPr>
                      <a:r>
                        <a:rPr lang="en-GB" b="1">
                          <a:solidFill>
                            <a:schemeClr val="bg1"/>
                          </a:solidFill>
                          <a:latin typeface="Times New Roman" panose="02020503050405090304"/>
                          <a:ea typeface="Times New Roman" panose="02020503050405090304"/>
                          <a:cs typeface="Times New Roman" panose="02020503050405090304"/>
                          <a:sym typeface="Times New Roman" panose="02020503050405090304"/>
                        </a:rPr>
                        <a:t> Video-based emotion recognition using CNN-RNN and C3D hybrid networks</a:t>
                      </a:r>
                      <a:endParaRPr b="1">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marR="0" lvl="0" indent="0" algn="l" rtl="0">
                        <a:spcBef>
                          <a:spcPts val="0"/>
                        </a:spcBef>
                        <a:spcAft>
                          <a:spcPts val="0"/>
                        </a:spcAft>
                        <a:buClr>
                          <a:schemeClr val="dk1"/>
                        </a:buClr>
                        <a:buSzPts val="1200"/>
                        <a:buFont typeface="Arial" panose="020B0604020202090204"/>
                        <a:buNone/>
                      </a:pPr>
                      <a:endParaRPr b="1">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lvl="0" indent="0" algn="l" rtl="0">
                        <a:lnSpc>
                          <a:spcPct val="114000"/>
                        </a:lnSpc>
                        <a:spcBef>
                          <a:spcPts val="0"/>
                        </a:spcBef>
                        <a:spcAft>
                          <a:spcPts val="0"/>
                        </a:spcAft>
                        <a:buClr>
                          <a:schemeClr val="dk1"/>
                        </a:buClr>
                        <a:buSzPts val="1100"/>
                        <a:buFont typeface="Arial" panose="020B0604020202090204"/>
                        <a:buNone/>
                      </a:pPr>
                      <a:r>
                        <a:rPr lang="en-GB" b="1">
                          <a:solidFill>
                            <a:schemeClr val="bg1"/>
                          </a:solidFill>
                          <a:latin typeface="Times New Roman" panose="02020503050405090304"/>
                          <a:ea typeface="Times New Roman" panose="02020503050405090304"/>
                          <a:cs typeface="Times New Roman" panose="02020503050405090304"/>
                          <a:sym typeface="Times New Roman" panose="02020503050405090304"/>
                        </a:rPr>
                        <a:t>CNN-RNN and C3D hybrid networks</a:t>
                      </a:r>
                      <a:endParaRPr b="1">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p>
                      <a:pPr marL="0" marR="0" lvl="0" indent="0" algn="l" rtl="0">
                        <a:spcBef>
                          <a:spcPts val="0"/>
                        </a:spcBef>
                        <a:spcAft>
                          <a:spcPts val="0"/>
                        </a:spcAft>
                        <a:buClr>
                          <a:schemeClr val="dk1"/>
                        </a:buClr>
                        <a:buSzPts val="1200"/>
                        <a:buFont typeface="Arial" panose="020B0604020202090204"/>
                        <a:buNone/>
                      </a:pPr>
                      <a:endParaRPr b="1">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c>
                  <a:txBody>
                    <a:bodyPr/>
                    <a:lstStyle/>
                    <a:p>
                      <a:pPr marL="0" marR="0" lvl="0" indent="0" algn="l" rtl="0">
                        <a:spcBef>
                          <a:spcPts val="0"/>
                        </a:spcBef>
                        <a:spcAft>
                          <a:spcPts val="0"/>
                        </a:spcAft>
                        <a:buClr>
                          <a:schemeClr val="dk1"/>
                        </a:buClr>
                        <a:buSzPts val="1200"/>
                        <a:buFont typeface="Arial" panose="020B0604020202090204"/>
                        <a:buNone/>
                      </a:pPr>
                      <a:r>
                        <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rPr>
                        <a:t>Achieved accuracy 59.02% (without using any additional Emotion labeled video clips in training set) which is the best till now.</a:t>
                      </a:r>
                      <a:endParaRPr lang="en-GB" i="0" u="none" strike="noStrike" cap="none">
                        <a:solidFill>
                          <a:schemeClr val="bg1"/>
                        </a:solidFill>
                        <a:latin typeface="Times New Roman" panose="02020503050405090304"/>
                        <a:ea typeface="Times New Roman" panose="02020503050405090304"/>
                        <a:cs typeface="Times New Roman" panose="02020503050405090304"/>
                        <a:sym typeface="Times New Roman" panose="02020503050405090304"/>
                      </a:endParaRPr>
                    </a:p>
                  </a:txBody>
                  <a:tcPr marL="91450" marR="91450" marT="45725" marB="457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t>PROBLEM STATEMENT</a:t>
            </a:r>
            <a:endParaRPr lang="en-IN" sz="2800" dirty="0"/>
          </a:p>
        </p:txBody>
      </p:sp>
      <p:sp>
        <p:nvSpPr>
          <p:cNvPr id="3" name="Subtitle 2"/>
          <p:cNvSpPr>
            <a:spLocks noGrp="1"/>
          </p:cNvSpPr>
          <p:nvPr>
            <p:ph type="subTitle" idx="1"/>
          </p:nvPr>
        </p:nvSpPr>
        <p:spPr/>
        <p:txBody>
          <a:bodyPr>
            <a:normAutofit fontScale="77500" lnSpcReduction="20000"/>
          </a:bodyPr>
          <a:lstStyle/>
          <a:p>
            <a:pPr>
              <a:lnSpc>
                <a:spcPct val="150000"/>
              </a:lnSpc>
            </a:pPr>
            <a:r>
              <a:rPr lang="en-US" sz="1800" dirty="0">
                <a:solidFill>
                  <a:schemeClr val="bg1"/>
                </a:solidFill>
                <a:effectLst/>
                <a:latin typeface="Times New Roman" panose="02020503050405090304" pitchFamily="18" charset="0"/>
                <a:ea typeface="Times New Roman" panose="02020503050405090304" pitchFamily="18" charset="0"/>
              </a:rPr>
              <a:t>Human facial expressions can be easily classified into 7 basic emotions: happy, sad, surprise, fear, anger, disgust, and neutral. Our facial emotions are expressed through activation of specific sets of facial muscles. These sometimes subtle, yet complex, signals in an expression often contain an abundant amount of information about our state of mind.</a:t>
            </a:r>
            <a:endParaRPr lang="en-US" sz="1800" dirty="0">
              <a:solidFill>
                <a:schemeClr val="bg1"/>
              </a:solidFill>
              <a:effectLst/>
              <a:latin typeface="Times New Roman" panose="02020503050405090304" pitchFamily="18" charset="0"/>
              <a:ea typeface="Times New Roman" panose="02020503050405090304" pitchFamily="18" charset="0"/>
            </a:endParaRPr>
          </a:p>
          <a:p>
            <a:pPr>
              <a:lnSpc>
                <a:spcPct val="150000"/>
              </a:lnSpc>
            </a:pPr>
            <a:r>
              <a:rPr lang="en-US" sz="1800" dirty="0">
                <a:solidFill>
                  <a:schemeClr val="bg1"/>
                </a:solidFill>
                <a:effectLst/>
                <a:latin typeface="Times New Roman" panose="02020503050405090304" pitchFamily="18" charset="0"/>
                <a:ea typeface="Times New Roman" panose="02020503050405090304" pitchFamily="18" charset="0"/>
              </a:rPr>
              <a:t>Humans are well-trained in reading the emotions of others, in fact, at just 14 months old, babies can already tell the difference between happy and sad. But can</a:t>
            </a:r>
            <a:r>
              <a:rPr lang="en-IN" sz="1800" dirty="0">
                <a:solidFill>
                  <a:schemeClr val="bg1"/>
                </a:solidFill>
                <a:latin typeface="Times New Roman" panose="02020503050405090304" pitchFamily="18" charset="0"/>
                <a:ea typeface="Times New Roman" panose="02020503050405090304" pitchFamily="18" charset="0"/>
              </a:rPr>
              <a:t> </a:t>
            </a:r>
            <a:r>
              <a:rPr lang="en-US" sz="1800" dirty="0">
                <a:solidFill>
                  <a:schemeClr val="bg1"/>
                </a:solidFill>
                <a:effectLst/>
                <a:latin typeface="Times New Roman" panose="02020503050405090304" pitchFamily="18" charset="0"/>
                <a:ea typeface="Times New Roman" panose="02020503050405090304" pitchFamily="18" charset="0"/>
              </a:rPr>
              <a:t>computers do a better job than us in accessing emotional states? </a:t>
            </a:r>
            <a:endParaRPr lang="en-US" sz="1800" dirty="0">
              <a:solidFill>
                <a:schemeClr val="bg1"/>
              </a:solidFill>
              <a:effectLst/>
              <a:latin typeface="Times New Roman" panose="02020503050405090304" pitchFamily="18" charset="0"/>
              <a:ea typeface="Times New Roman" panose="02020503050405090304" pitchFamily="18" charset="0"/>
            </a:endParaRPr>
          </a:p>
          <a:p>
            <a:pPr>
              <a:lnSpc>
                <a:spcPct val="150000"/>
              </a:lnSpc>
            </a:pPr>
            <a:r>
              <a:rPr lang="en-US" sz="1800" dirty="0">
                <a:solidFill>
                  <a:schemeClr val="bg1"/>
                </a:solidFill>
                <a:effectLst/>
                <a:latin typeface="Times New Roman" panose="02020503050405090304" pitchFamily="18" charset="0"/>
                <a:ea typeface="Times New Roman" panose="02020503050405090304" pitchFamily="18" charset="0"/>
              </a:rPr>
              <a:t>To answer the question, We designed a deep learning neural network that gives machines the ability</a:t>
            </a:r>
            <a:r>
              <a:rPr lang="en-IN" sz="1800" dirty="0">
                <a:solidFill>
                  <a:schemeClr val="bg1"/>
                </a:solidFill>
                <a:latin typeface="Times New Roman" panose="02020503050405090304" pitchFamily="18" charset="0"/>
                <a:ea typeface="Times New Roman" panose="02020503050405090304" pitchFamily="18" charset="0"/>
              </a:rPr>
              <a:t> </a:t>
            </a:r>
            <a:r>
              <a:rPr lang="en-US" sz="1800" dirty="0">
                <a:solidFill>
                  <a:schemeClr val="bg1"/>
                </a:solidFill>
                <a:effectLst/>
                <a:latin typeface="Times New Roman" panose="02020503050405090304" pitchFamily="18" charset="0"/>
                <a:ea typeface="Times New Roman" panose="02020503050405090304" pitchFamily="18" charset="0"/>
              </a:rPr>
              <a:t>to make inferences about our emotional states to make this process fast and quick and efficient and to get high accuracy we develop an dedicated API to detect facial emotion over cloud.</a:t>
            </a:r>
            <a:endParaRPr lang="en-IN" sz="1800" dirty="0">
              <a:solidFill>
                <a:schemeClr val="bg1"/>
              </a:solidFill>
              <a:effectLst/>
              <a:latin typeface="Times New Roman" panose="02020503050405090304" pitchFamily="18" charset="0"/>
              <a:ea typeface="Times New Roman" panose="02020503050405090304" pitchFamily="18" charset="0"/>
            </a:endParaRPr>
          </a:p>
          <a:p>
            <a:pPr>
              <a:lnSpc>
                <a:spcPct val="150000"/>
              </a:lnSpc>
            </a:pPr>
            <a:endParaRPr lang="en-IN"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69"/>
        <p:cNvGrpSpPr/>
        <p:nvPr/>
      </p:nvGrpSpPr>
      <p:grpSpPr>
        <a:xfrm>
          <a:off x="0" y="0"/>
          <a:ext cx="0" cy="0"/>
          <a:chOff x="0" y="0"/>
          <a:chExt cx="0" cy="0"/>
        </a:xfrm>
      </p:grpSpPr>
      <p:sp>
        <p:nvSpPr>
          <p:cNvPr id="170" name="Google Shape;170;p41"/>
          <p:cNvSpPr/>
          <p:nvPr/>
        </p:nvSpPr>
        <p:spPr>
          <a:xfrm>
            <a:off x="374073" y="152400"/>
            <a:ext cx="8354291" cy="692727"/>
          </a:xfrm>
          <a:prstGeom prst="rect">
            <a:avLst/>
          </a:prstGeom>
          <a:no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None/>
            </a:pPr>
            <a:r>
              <a:rPr lang="en-GB" sz="4000" b="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TECHNOLOGY STACK</a:t>
            </a:r>
            <a:endParaRPr sz="4000" b="0" strike="noStrike">
              <a:solidFill>
                <a:schemeClr val="dk1"/>
              </a:solidFill>
              <a:latin typeface="Times New Roman" panose="02020503050405090304"/>
              <a:ea typeface="Times New Roman" panose="02020503050405090304"/>
              <a:cs typeface="Times New Roman" panose="02020503050405090304"/>
              <a:sym typeface="Times New Roman" panose="02020503050405090304"/>
            </a:endParaRPr>
          </a:p>
        </p:txBody>
      </p:sp>
      <p:grpSp>
        <p:nvGrpSpPr>
          <p:cNvPr id="171" name="Google Shape;171;p41"/>
          <p:cNvGrpSpPr/>
          <p:nvPr/>
        </p:nvGrpSpPr>
        <p:grpSpPr>
          <a:xfrm>
            <a:off x="484909" y="1260764"/>
            <a:ext cx="8243455" cy="1569660"/>
            <a:chOff x="1122218" y="1454727"/>
            <a:chExt cx="6176464" cy="1569660"/>
          </a:xfrm>
        </p:grpSpPr>
        <p:sp>
          <p:nvSpPr>
            <p:cNvPr id="172" name="Google Shape;172;p41"/>
            <p:cNvSpPr txBox="1"/>
            <p:nvPr/>
          </p:nvSpPr>
          <p:spPr>
            <a:xfrm>
              <a:off x="3332045" y="1454727"/>
              <a:ext cx="3966637"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Long Short-Term Memory </a:t>
              </a:r>
              <a:r>
                <a:rPr lang="en-GB" sz="1800" b="1" i="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(LSTM)</a:t>
              </a:r>
              <a:endParaRPr lang="en-GB" sz="1800" b="1" i="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endParaRPr>
            </a:p>
            <a:p>
              <a:pPr marL="0" marR="0" lvl="0" indent="0" algn="ctr" rtl="0">
                <a:spcBef>
                  <a:spcPts val="0"/>
                </a:spcBef>
                <a:spcAft>
                  <a:spcPts val="0"/>
                </a:spcAft>
                <a:buNone/>
              </a:pPr>
              <a:r>
                <a:rPr lang="en-GB" sz="1800" b="1" i="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 </a:t>
              </a:r>
              <a:r>
                <a:rPr lang="en-GB" sz="2400" b="1" i="1">
                  <a:solidFill>
                    <a:srgbClr val="F3F3F3"/>
                  </a:solidFill>
                  <a:latin typeface="Rajdhani"/>
                  <a:ea typeface="Rajdhani"/>
                  <a:cs typeface="Rajdhani"/>
                  <a:sym typeface="Rajdhani"/>
                </a:rPr>
                <a:t>+</a:t>
              </a:r>
              <a:endParaRPr lang="en-GB" sz="2400" b="1" i="1">
                <a:solidFill>
                  <a:srgbClr val="F3F3F3"/>
                </a:solidFill>
                <a:latin typeface="Rajdhani"/>
                <a:ea typeface="Rajdhani"/>
                <a:cs typeface="Rajdhani"/>
                <a:sym typeface="Rajdhani"/>
              </a:endParaRPr>
            </a:p>
            <a:p>
              <a:pPr marL="0" marR="0" lvl="0" indent="0" algn="ctr" rtl="0">
                <a:spcBef>
                  <a:spcPts val="0"/>
                </a:spcBef>
                <a:spcAft>
                  <a:spcPts val="0"/>
                </a:spcAft>
                <a:buNone/>
              </a:pPr>
              <a:r>
                <a:rPr lang="en-GB" sz="2400" b="1" strike="noStrike">
                  <a:solidFill>
                    <a:srgbClr val="F3F3F3"/>
                  </a:solidFill>
                  <a:latin typeface="Rajdhani"/>
                  <a:ea typeface="Rajdhani"/>
                  <a:cs typeface="Rajdhani"/>
                  <a:sym typeface="Rajdhani"/>
                </a:rPr>
                <a:t> </a:t>
              </a:r>
              <a:r>
                <a:rPr lang="en-GB" sz="2400" b="1">
                  <a:solidFill>
                    <a:srgbClr val="F3F3F3"/>
                  </a:solidFill>
                  <a:latin typeface="Times New Roman" panose="02020503050405090304"/>
                  <a:ea typeface="Times New Roman" panose="02020503050405090304"/>
                  <a:cs typeface="Times New Roman" panose="02020503050405090304"/>
                  <a:sym typeface="Times New Roman" panose="02020503050405090304"/>
                </a:rPr>
                <a:t>Convolutional</a:t>
              </a:r>
              <a:r>
                <a:rPr lang="en-GB" sz="2400" b="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 Neural Networks </a:t>
              </a:r>
              <a:r>
                <a:rPr lang="en-GB" sz="1800" b="1" i="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a:t>
              </a:r>
              <a:r>
                <a:rPr lang="en-GB" sz="1800" b="1" i="1">
                  <a:solidFill>
                    <a:srgbClr val="F3F3F3"/>
                  </a:solidFill>
                  <a:latin typeface="Times New Roman" panose="02020503050405090304"/>
                  <a:ea typeface="Times New Roman" panose="02020503050405090304"/>
                  <a:cs typeface="Times New Roman" panose="02020503050405090304"/>
                  <a:sym typeface="Times New Roman" panose="02020503050405090304"/>
                </a:rPr>
                <a:t>C</a:t>
              </a:r>
              <a:r>
                <a:rPr lang="en-GB" sz="1800" b="1" i="1" strike="noStrike">
                  <a:solidFill>
                    <a:srgbClr val="F3F3F3"/>
                  </a:solidFill>
                  <a:latin typeface="Times New Roman" panose="02020503050405090304"/>
                  <a:ea typeface="Times New Roman" panose="02020503050405090304"/>
                  <a:cs typeface="Times New Roman" panose="02020503050405090304"/>
                  <a:sym typeface="Times New Roman" panose="02020503050405090304"/>
                </a:rPr>
                <a:t>NN)</a:t>
              </a:r>
              <a:r>
                <a:rPr lang="en-GB" sz="2400">
                  <a:solidFill>
                    <a:schemeClr val="lt1"/>
                  </a:solidFill>
                  <a:latin typeface="Arial" panose="020B0604020202090204"/>
                  <a:ea typeface="Arial" panose="020B0604020202090204"/>
                  <a:cs typeface="Arial" panose="020B0604020202090204"/>
                  <a:sym typeface="Arial" panose="020B0604020202090204"/>
                </a:rPr>
                <a:t> </a:t>
              </a:r>
              <a:endParaRPr sz="2400">
                <a:solidFill>
                  <a:schemeClr val="lt1"/>
                </a:solidFill>
                <a:latin typeface="Arial" panose="020B0604020202090204"/>
                <a:ea typeface="Arial" panose="020B0604020202090204"/>
                <a:cs typeface="Arial" panose="020B0604020202090204"/>
                <a:sym typeface="Arial" panose="020B0604020202090204"/>
              </a:endParaRPr>
            </a:p>
          </p:txBody>
        </p:sp>
        <p:sp>
          <p:nvSpPr>
            <p:cNvPr id="173" name="Google Shape;173;p41"/>
            <p:cNvSpPr txBox="1"/>
            <p:nvPr/>
          </p:nvSpPr>
          <p:spPr>
            <a:xfrm>
              <a:off x="1122218" y="1731726"/>
              <a:ext cx="2396837"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lt1"/>
                  </a:solidFill>
                  <a:latin typeface="Arial" panose="020B0604020202090204"/>
                  <a:ea typeface="Arial" panose="020B0604020202090204"/>
                  <a:cs typeface="Arial" panose="020B0604020202090204"/>
                  <a:sym typeface="Arial" panose="020B0604020202090204"/>
                </a:rPr>
                <a:t>Deep Learning    -&gt;</a:t>
              </a:r>
              <a:endParaRPr lang="en-GB" sz="2400">
                <a:solidFill>
                  <a:schemeClr val="lt1"/>
                </a:solidFill>
                <a:latin typeface="Arial" panose="020B0604020202090204"/>
                <a:ea typeface="Arial" panose="020B0604020202090204"/>
                <a:cs typeface="Arial" panose="020B0604020202090204"/>
                <a:sym typeface="Arial" panose="020B0604020202090204"/>
              </a:endParaRPr>
            </a:p>
          </p:txBody>
        </p:sp>
      </p:grpSp>
      <p:grpSp>
        <p:nvGrpSpPr>
          <p:cNvPr id="174" name="Google Shape;174;p41"/>
          <p:cNvGrpSpPr/>
          <p:nvPr/>
        </p:nvGrpSpPr>
        <p:grpSpPr>
          <a:xfrm>
            <a:off x="484908" y="2927989"/>
            <a:ext cx="7726977" cy="923330"/>
            <a:chOff x="484908" y="2927989"/>
            <a:chExt cx="7726977" cy="923330"/>
          </a:xfrm>
        </p:grpSpPr>
        <p:grpSp>
          <p:nvGrpSpPr>
            <p:cNvPr id="175" name="Google Shape;175;p41"/>
            <p:cNvGrpSpPr/>
            <p:nvPr/>
          </p:nvGrpSpPr>
          <p:grpSpPr>
            <a:xfrm>
              <a:off x="484908" y="3072616"/>
              <a:ext cx="7726977" cy="620594"/>
              <a:chOff x="292472" y="3375858"/>
              <a:chExt cx="5168997" cy="346731"/>
            </a:xfrm>
          </p:grpSpPr>
          <p:sp>
            <p:nvSpPr>
              <p:cNvPr id="176" name="Google Shape;176;p41"/>
              <p:cNvSpPr txBox="1"/>
              <p:nvPr/>
            </p:nvSpPr>
            <p:spPr>
              <a:xfrm>
                <a:off x="1790472" y="3408715"/>
                <a:ext cx="498763" cy="31387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lt1"/>
                    </a:solidFill>
                    <a:latin typeface="Arial" panose="020B0604020202090204"/>
                    <a:ea typeface="Arial" panose="020B0604020202090204"/>
                    <a:cs typeface="Arial" panose="020B0604020202090204"/>
                    <a:sym typeface="Arial" panose="020B0604020202090204"/>
                  </a:rPr>
                  <a:t>-&gt;</a:t>
                </a:r>
                <a:endParaRPr sz="2400">
                  <a:solidFill>
                    <a:schemeClr val="lt1"/>
                  </a:solidFill>
                  <a:latin typeface="Arial" panose="020B0604020202090204"/>
                  <a:ea typeface="Arial" panose="020B0604020202090204"/>
                  <a:cs typeface="Arial" panose="020B0604020202090204"/>
                  <a:sym typeface="Arial" panose="020B0604020202090204"/>
                </a:endParaRPr>
              </a:p>
            </p:txBody>
          </p:sp>
          <p:sp>
            <p:nvSpPr>
              <p:cNvPr id="177" name="Google Shape;177;p41"/>
              <p:cNvSpPr txBox="1"/>
              <p:nvPr/>
            </p:nvSpPr>
            <p:spPr>
              <a:xfrm>
                <a:off x="292472" y="3375858"/>
                <a:ext cx="1488550" cy="2923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a:solidFill>
                      <a:schemeClr val="lt1"/>
                    </a:solidFill>
                    <a:latin typeface="Arial" panose="020B0604020202090204"/>
                    <a:ea typeface="Arial" panose="020B0604020202090204"/>
                    <a:cs typeface="Arial" panose="020B0604020202090204"/>
                    <a:sym typeface="Arial" panose="020B0604020202090204"/>
                  </a:rPr>
                  <a:t>Computation </a:t>
                </a:r>
                <a:endParaRPr sz="2800">
                  <a:solidFill>
                    <a:schemeClr val="dk1"/>
                  </a:solidFill>
                  <a:latin typeface="Arial" panose="020B0604020202090204"/>
                  <a:ea typeface="Arial" panose="020B0604020202090204"/>
                  <a:cs typeface="Arial" panose="020B0604020202090204"/>
                  <a:sym typeface="Arial" panose="020B0604020202090204"/>
                </a:endParaRPr>
              </a:p>
            </p:txBody>
          </p:sp>
          <p:sp>
            <p:nvSpPr>
              <p:cNvPr id="178" name="Google Shape;178;p41"/>
              <p:cNvSpPr txBox="1"/>
              <p:nvPr/>
            </p:nvSpPr>
            <p:spPr>
              <a:xfrm>
                <a:off x="3286979" y="3421659"/>
                <a:ext cx="2174490" cy="2579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a:solidFill>
                      <a:schemeClr val="lt1"/>
                    </a:solidFill>
                    <a:latin typeface="Arial" panose="020B0604020202090204"/>
                    <a:ea typeface="Arial" panose="020B0604020202090204"/>
                    <a:cs typeface="Arial" panose="020B0604020202090204"/>
                    <a:sym typeface="Arial" panose="020B0604020202090204"/>
                  </a:rPr>
                  <a:t>Flask + Amazon EC2</a:t>
                </a:r>
                <a:endParaRPr lang="en-GB" sz="2400">
                  <a:solidFill>
                    <a:schemeClr val="lt1"/>
                  </a:solidFill>
                  <a:latin typeface="Arial" panose="020B0604020202090204"/>
                  <a:ea typeface="Arial" panose="020B0604020202090204"/>
                  <a:cs typeface="Arial" panose="020B0604020202090204"/>
                  <a:sym typeface="Arial" panose="020B0604020202090204"/>
                </a:endParaRPr>
              </a:p>
            </p:txBody>
          </p:sp>
        </p:grpSp>
        <p:sp>
          <p:nvSpPr>
            <p:cNvPr id="179" name="Google Shape;179;p41"/>
            <p:cNvSpPr txBox="1"/>
            <p:nvPr/>
          </p:nvSpPr>
          <p:spPr>
            <a:xfrm>
              <a:off x="3415774" y="2927989"/>
              <a:ext cx="118769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solidFill>
                    <a:schemeClr val="lt1"/>
                  </a:solidFill>
                  <a:latin typeface="Arial" panose="020B0604020202090204"/>
                  <a:ea typeface="Arial" panose="020B0604020202090204"/>
                  <a:cs typeface="Arial" panose="020B0604020202090204"/>
                  <a:sym typeface="Arial" panose="020B0604020202090204"/>
                </a:rPr>
                <a:t>Amazon API Gateway</a:t>
              </a:r>
              <a:endParaRPr lang="en-GB"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80" name="Google Shape;180;p41"/>
            <p:cNvSpPr txBox="1"/>
            <p:nvPr/>
          </p:nvSpPr>
          <p:spPr>
            <a:xfrm>
              <a:off x="4601905" y="2971118"/>
              <a:ext cx="519143"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4400">
                  <a:solidFill>
                    <a:schemeClr val="lt1"/>
                  </a:solidFill>
                  <a:latin typeface="Arial" panose="020B0604020202090204"/>
                  <a:ea typeface="Arial" panose="020B0604020202090204"/>
                  <a:cs typeface="Arial" panose="020B0604020202090204"/>
                  <a:sym typeface="Arial" panose="020B0604020202090204"/>
                </a:rPr>
                <a:t>{</a:t>
              </a:r>
              <a:endParaRPr lang="en-GB" sz="4400">
                <a:solidFill>
                  <a:schemeClr val="lt1"/>
                </a:solidFill>
                <a:latin typeface="Arial" panose="020B0604020202090204"/>
                <a:ea typeface="Arial" panose="020B0604020202090204"/>
                <a:cs typeface="Arial" panose="020B0604020202090204"/>
                <a:sym typeface="Arial" panose="020B0604020202090204"/>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42"/>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86" name="Google Shape;186;p42"/>
          <p:cNvSpPr/>
          <p:nvPr/>
        </p:nvSpPr>
        <p:spPr>
          <a:xfrm rot="-2700000" flipH="1">
            <a:off x="-282116" y="-184733"/>
            <a:ext cx="1370728" cy="1032741"/>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87" name="Google Shape;187;p42"/>
          <p:cNvSpPr/>
          <p:nvPr/>
        </p:nvSpPr>
        <p:spPr>
          <a:xfrm rot="-2700000" flipH="1">
            <a:off x="668730" y="316609"/>
            <a:ext cx="484026" cy="484026"/>
          </a:xfrm>
          <a:prstGeom prst="rect">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88" name="Google Shape;188;p42"/>
          <p:cNvSpPr/>
          <p:nvPr/>
        </p:nvSpPr>
        <p:spPr>
          <a:xfrm rot="-2700000" flipH="1">
            <a:off x="7532611" y="491355"/>
            <a:ext cx="515604" cy="515604"/>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89" name="Google Shape;189;p42"/>
          <p:cNvSpPr/>
          <p:nvPr/>
        </p:nvSpPr>
        <p:spPr>
          <a:xfrm rot="10800000" flipH="1">
            <a:off x="7017482" y="0"/>
            <a:ext cx="2126518" cy="1110627"/>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90" name="Google Shape;190;p42"/>
          <p:cNvSpPr/>
          <p:nvPr/>
        </p:nvSpPr>
        <p:spPr>
          <a:xfrm flipH="1">
            <a:off x="5982258" y="4586625"/>
            <a:ext cx="1120884" cy="556875"/>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pic>
        <p:nvPicPr>
          <p:cNvPr id="191" name="Google Shape;191;p42"/>
          <p:cNvPicPr preferRelativeResize="0"/>
          <p:nvPr/>
        </p:nvPicPr>
        <p:blipFill rotWithShape="1">
          <a:blip r:embed="rId1"/>
          <a:srcRect/>
          <a:stretch>
            <a:fillRect/>
          </a:stretch>
        </p:blipFill>
        <p:spPr>
          <a:xfrm>
            <a:off x="680271" y="331638"/>
            <a:ext cx="7891287" cy="4598836"/>
          </a:xfrm>
          <a:prstGeom prst="rect">
            <a:avLst/>
          </a:prstGeom>
          <a:noFill/>
          <a:ln>
            <a:noFill/>
          </a:ln>
        </p:spPr>
      </p:pic>
      <p:sp>
        <p:nvSpPr>
          <p:cNvPr id="192" name="Google Shape;192;p42"/>
          <p:cNvSpPr/>
          <p:nvPr/>
        </p:nvSpPr>
        <p:spPr>
          <a:xfrm flipH="1">
            <a:off x="5703060" y="4839857"/>
            <a:ext cx="611177" cy="303643"/>
          </a:xfrm>
          <a:prstGeom prst="triangle">
            <a:avLst>
              <a:gd name="adj" fmla="val 50000"/>
            </a:avLst>
          </a:prstGeom>
          <a:solidFill>
            <a:schemeClr val="accen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43"/>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98" name="Google Shape;198;p43"/>
          <p:cNvSpPr/>
          <p:nvPr/>
        </p:nvSpPr>
        <p:spPr>
          <a:xfrm rot="-2700000" flipH="1">
            <a:off x="-281616" y="-190459"/>
            <a:ext cx="1369875" cy="1032099"/>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199" name="Google Shape;199;p43"/>
          <p:cNvSpPr/>
          <p:nvPr/>
        </p:nvSpPr>
        <p:spPr>
          <a:xfrm rot="-2700000" flipH="1">
            <a:off x="668700" y="316621"/>
            <a:ext cx="484085" cy="484085"/>
          </a:xfrm>
          <a:prstGeom prst="rect">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00" name="Google Shape;200;p43"/>
          <p:cNvSpPr/>
          <p:nvPr/>
        </p:nvSpPr>
        <p:spPr>
          <a:xfrm rot="-2700000" flipH="1">
            <a:off x="7532673" y="491330"/>
            <a:ext cx="515481" cy="515481"/>
          </a:xfrm>
          <a:prstGeom prst="rect">
            <a:avLst/>
          </a:prstGeom>
          <a:solidFill>
            <a:schemeClr val="accent4">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01" name="Google Shape;201;p43"/>
          <p:cNvSpPr/>
          <p:nvPr/>
        </p:nvSpPr>
        <p:spPr>
          <a:xfrm rot="10800000" flipH="1">
            <a:off x="7017482" y="-1"/>
            <a:ext cx="2126518" cy="1110628"/>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02" name="Google Shape;202;p43"/>
          <p:cNvSpPr/>
          <p:nvPr/>
        </p:nvSpPr>
        <p:spPr>
          <a:xfrm flipH="1">
            <a:off x="5982342" y="4586625"/>
            <a:ext cx="1120800" cy="556800"/>
          </a:xfrm>
          <a:prstGeom prst="triangle">
            <a:avLst>
              <a:gd name="adj" fmla="val 50000"/>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sp>
        <p:nvSpPr>
          <p:cNvPr id="203" name="Google Shape;203;p43"/>
          <p:cNvSpPr/>
          <p:nvPr/>
        </p:nvSpPr>
        <p:spPr>
          <a:xfrm flipH="1">
            <a:off x="5703137" y="4839857"/>
            <a:ext cx="611100" cy="303600"/>
          </a:xfrm>
          <a:prstGeom prst="triangle">
            <a:avLst>
              <a:gd name="adj" fmla="val 50000"/>
            </a:avLst>
          </a:prstGeom>
          <a:solidFill>
            <a:schemeClr val="accent1">
              <a:alpha val="298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panose="020B0604020202090204"/>
              <a:ea typeface="Arial" panose="020B0604020202090204"/>
              <a:cs typeface="Arial" panose="020B0604020202090204"/>
              <a:sym typeface="Arial" panose="020B0604020202090204"/>
            </a:endParaRPr>
          </a:p>
        </p:txBody>
      </p:sp>
      <p:pic>
        <p:nvPicPr>
          <p:cNvPr id="204" name="Google Shape;204;p43"/>
          <p:cNvPicPr preferRelativeResize="0"/>
          <p:nvPr/>
        </p:nvPicPr>
        <p:blipFill>
          <a:blip r:embed="rId1"/>
          <a:stretch>
            <a:fillRect/>
          </a:stretch>
        </p:blipFill>
        <p:spPr>
          <a:xfrm>
            <a:off x="485450" y="598075"/>
            <a:ext cx="8206674" cy="4459050"/>
          </a:xfrm>
          <a:prstGeom prst="rect">
            <a:avLst/>
          </a:prstGeom>
          <a:noFill/>
          <a:ln>
            <a:noFill/>
          </a:ln>
        </p:spPr>
      </p:pic>
      <p:sp>
        <p:nvSpPr>
          <p:cNvPr id="205" name="Google Shape;205;p43"/>
          <p:cNvSpPr/>
          <p:nvPr/>
        </p:nvSpPr>
        <p:spPr>
          <a:xfrm>
            <a:off x="390162" y="27248"/>
            <a:ext cx="8363700" cy="596700"/>
          </a:xfrm>
          <a:prstGeom prst="rect">
            <a:avLst/>
          </a:prstGeom>
          <a:noFill/>
          <a:ln>
            <a:noFill/>
          </a:ln>
        </p:spPr>
        <p:txBody>
          <a:bodyPr spcFirstLastPara="1" wrap="square" lIns="90000" tIns="91425" rIns="90000" bIns="91425" anchor="t" anchorCtr="0">
            <a:noAutofit/>
          </a:bodyPr>
          <a:lstStyle/>
          <a:p>
            <a:pPr marL="0" marR="0" lvl="0" indent="0" algn="ctr" rtl="0">
              <a:spcBef>
                <a:spcPts val="0"/>
              </a:spcBef>
              <a:spcAft>
                <a:spcPts val="0"/>
              </a:spcAft>
              <a:buNone/>
            </a:pPr>
            <a:r>
              <a:rPr lang="en-GB" sz="3600" b="1">
                <a:solidFill>
                  <a:schemeClr val="dk1"/>
                </a:solidFill>
                <a:latin typeface="Rajdhani"/>
                <a:ea typeface="Rajdhani"/>
                <a:cs typeface="Rajdhani"/>
                <a:sym typeface="Rajdhani"/>
              </a:rPr>
              <a:t>Use case Diagram</a:t>
            </a:r>
            <a:endParaRPr sz="3600" b="1" strike="noStrike">
              <a:solidFill>
                <a:schemeClr val="dk1"/>
              </a:solidFill>
              <a:latin typeface="Rajdhani"/>
              <a:ea typeface="Rajdhani"/>
              <a:cs typeface="Rajdhani"/>
              <a:sym typeface="Rajdhani"/>
            </a:endParaRPr>
          </a:p>
        </p:txBody>
      </p:sp>
    </p:spTree>
  </p:cSld>
  <p:clrMapOvr>
    <a:masterClrMapping/>
  </p:clrMapOvr>
</p:sld>
</file>

<file path=ppt/tags/tag1.xml><?xml version="1.0" encoding="utf-8"?>
<p:tagLst xmlns:p="http://schemas.openxmlformats.org/presentationml/2006/main">
  <p:tag name="KSO_WM_UNIT_TABLE_BEAUTIFY" val="smartTable{52deece8-3143-437a-8888-47a65915b76c}"/>
</p:tagLst>
</file>

<file path=ppt/tags/tag2.xml><?xml version="1.0" encoding="utf-8"?>
<p:tagLst xmlns:p="http://schemas.openxmlformats.org/presentationml/2006/main">
  <p:tag name="KSO_WM_UNIT_TABLE_BEAUTIFY" val="smartTable{54f828de-a0a6-45c7-b035-7382f207528d}"/>
</p:tagLst>
</file>

<file path=ppt/tags/tag3.xml><?xml version="1.0" encoding="utf-8"?>
<p:tagLst xmlns:p="http://schemas.openxmlformats.org/presentationml/2006/main">
  <p:tag name="KSO_WM_UNIT_TABLE_BEAUTIFY" val="smartTable{c02b8e15-865f-4ed1-b11e-6bbcaa6347c1}"/>
</p:tagLst>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10424</Words>
  <Application>WPS Writer</Application>
  <PresentationFormat>On-screen Show (16:9)</PresentationFormat>
  <Paragraphs>249</Paragraphs>
  <Slides>23</Slides>
  <Notes>15</Notes>
  <HiddenSlides>0</HiddenSlides>
  <MMClips>0</MMClips>
  <ScaleCrop>false</ScaleCrop>
  <HeadingPairs>
    <vt:vector size="6" baseType="variant">
      <vt:variant>
        <vt:lpstr>已用的字体</vt:lpstr>
      </vt:variant>
      <vt:variant>
        <vt:i4>22</vt:i4>
      </vt:variant>
      <vt:variant>
        <vt:lpstr>主题</vt:lpstr>
      </vt:variant>
      <vt:variant>
        <vt:i4>3</vt:i4>
      </vt:variant>
      <vt:variant>
        <vt:lpstr>幻灯片标题</vt:lpstr>
      </vt:variant>
      <vt:variant>
        <vt:i4>23</vt:i4>
      </vt:variant>
    </vt:vector>
  </HeadingPairs>
  <TitlesOfParts>
    <vt:vector size="48" baseType="lpstr">
      <vt:lpstr>Arial</vt:lpstr>
      <vt:lpstr>SimSun</vt:lpstr>
      <vt:lpstr>Wingdings</vt:lpstr>
      <vt:lpstr>Arial</vt:lpstr>
      <vt:lpstr>Wingdings 3</vt:lpstr>
      <vt:lpstr>Times New Roman</vt:lpstr>
      <vt:lpstr>Fira Sans Condensed</vt:lpstr>
      <vt:lpstr>Thonburi</vt:lpstr>
      <vt:lpstr>Fira Sans Condensed Light</vt:lpstr>
      <vt:lpstr>Times New Roman</vt:lpstr>
      <vt:lpstr>Rajdhani</vt:lpstr>
      <vt:lpstr>Meiryo</vt:lpstr>
      <vt:lpstr>Nunito</vt:lpstr>
      <vt:lpstr>Times</vt:lpstr>
      <vt:lpstr>微软雅黑</vt:lpstr>
      <vt:lpstr>汉仪旗黑</vt:lpstr>
      <vt:lpstr>Arial Unicode MS</vt:lpstr>
      <vt:lpstr>Century Gothic</vt:lpstr>
      <vt:lpstr>苹方-简</vt:lpstr>
      <vt:lpstr>Wingdings</vt:lpstr>
      <vt:lpstr>宋体-简</vt:lpstr>
      <vt:lpstr>Hiragino Mincho ProN</vt:lpstr>
      <vt:lpstr>Simple Light</vt:lpstr>
      <vt:lpstr>Office Theme</vt:lpstr>
      <vt:lpstr>Ion</vt:lpstr>
      <vt:lpstr>PowerPoint 演示文稿</vt:lpstr>
      <vt:lpstr>INTRODUCTION</vt:lpstr>
      <vt:lpstr>PowerPoint 演示文稿</vt:lpstr>
      <vt:lpstr>PowerPoint 演示文稿</vt:lpstr>
      <vt:lpstr>PowerPoint 演示文稿</vt:lpstr>
      <vt:lpstr>PROBLEM STATEMENT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PERFORMANCE EVALUATION</vt:lpstr>
      <vt:lpstr>SCREENSHOTS</vt:lpstr>
      <vt:lpstr>PowerPoint 演示文稿</vt:lpstr>
      <vt:lpstr>PowerPoint 演示文稿</vt:lpstr>
      <vt:lpstr>PowerPoint 演示文稿</vt:lpstr>
      <vt:lpstr>CONCLUSION</vt:lpstr>
      <vt:lpstr>REFERENCE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dc:creator>
  <cp:lastModifiedBy>navyasree</cp:lastModifiedBy>
  <cp:revision>17</cp:revision>
  <dcterms:created xsi:type="dcterms:W3CDTF">2021-06-16T18:20:40Z</dcterms:created>
  <dcterms:modified xsi:type="dcterms:W3CDTF">2021-06-16T18:20:40Z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1033-3.1.2.5330</vt:lpwstr>
  </property>
</Properties>
</file>